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68" r:id="rId24"/>
    <p:sldId id="269" r:id="rId25"/>
    <p:sldId id="270" r:id="rId26"/>
    <p:sldId id="271" r:id="rId27"/>
    <p:sldId id="272" r:id="rId28"/>
    <p:sldId id="276" r:id="rId29"/>
    <p:sldId id="277" r:id="rId3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0924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08721" y="437080"/>
            <a:ext cx="5326559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Website Data Collection, 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1379860" y="939989"/>
            <a:ext cx="6384280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Browser Fingerprinting &amp; API 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3441613" y="1442898"/>
            <a:ext cx="2260774" cy="51077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Protection</a:t>
            </a:r>
            <a:endParaRPr lang="en-US" sz="3600" dirty="0"/>
          </a:p>
        </p:txBody>
      </p:sp>
      <p:sp>
        <p:nvSpPr>
          <p:cNvPr id="6" name="Shape 3"/>
          <p:cNvSpPr/>
          <p:nvPr/>
        </p:nvSpPr>
        <p:spPr>
          <a:xfrm>
            <a:off x="4286250" y="2094040"/>
            <a:ext cx="571500" cy="42863"/>
          </a:xfrm>
          <a:prstGeom prst="rect">
            <a:avLst/>
          </a:prstGeom>
          <a:solidFill>
            <a:srgbClr val="EA4335"/>
          </a:solidFill>
          <a:ln/>
        </p:spPr>
      </p:sp>
      <p:sp>
        <p:nvSpPr>
          <p:cNvPr id="7" name="Text 4"/>
          <p:cNvSpPr/>
          <p:nvPr/>
        </p:nvSpPr>
        <p:spPr>
          <a:xfrm>
            <a:off x="607442" y="2279777"/>
            <a:ext cx="792911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202124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how websites collect data, identify users, and protect their APIs</a:t>
            </a:r>
            <a:endParaRPr lang="en-US" sz="18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063" y="3129409"/>
            <a:ext cx="3571875" cy="1571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634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WebGL &amp; Audio Fingerprinting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659597" y="765804"/>
            <a:ext cx="39790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WebGL Fingerprinting</a:t>
            </a:r>
            <a:endParaRPr lang="en-US" sz="1238" dirty="0"/>
          </a:p>
        </p:txBody>
      </p:sp>
      <p:sp>
        <p:nvSpPr>
          <p:cNvPr id="5" name="Text 2"/>
          <p:cNvSpPr/>
          <p:nvPr/>
        </p:nvSpPr>
        <p:spPr>
          <a:xfrm>
            <a:off x="659597" y="1014385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Captures unique characteristics of graphics hardware: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831047" y="1242985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Graphics card manufacturer and model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831047" y="1471585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Driver version and rendering capabilities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831047" y="1700185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Hardware-specific rendering quirks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659597" y="1930571"/>
            <a:ext cx="9867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effective: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1646300" y="1930571"/>
            <a:ext cx="27559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Creates consistent rendering signatures.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659597" y="2243110"/>
            <a:ext cx="39790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Audio Fingerprinting</a:t>
            </a:r>
            <a:endParaRPr lang="en-US" sz="1238" dirty="0"/>
          </a:p>
        </p:txBody>
      </p:sp>
      <p:sp>
        <p:nvSpPr>
          <p:cNvPr id="12" name="Text 9"/>
          <p:cNvSpPr/>
          <p:nvPr/>
        </p:nvSpPr>
        <p:spPr>
          <a:xfrm>
            <a:off x="659597" y="2491690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Analyzes how your device processes audio signals: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831047" y="2720290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Audio processing characteristics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831047" y="2948890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 signal processing variations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831047" y="3177490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Hardware-specific audio signatures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659597" y="3407876"/>
            <a:ext cx="9422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works: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1601874" y="3407876"/>
            <a:ext cx="23868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Each audio system has measurable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659597" y="3607901"/>
            <a:ext cx="78452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differences.</a:t>
            </a:r>
            <a:endParaRPr lang="en-US" sz="1046" dirty="0"/>
          </a:p>
        </p:txBody>
      </p:sp>
      <p:sp>
        <p:nvSpPr>
          <p:cNvPr id="19" name="Shape 16"/>
          <p:cNvSpPr/>
          <p:nvPr/>
        </p:nvSpPr>
        <p:spPr>
          <a:xfrm>
            <a:off x="523866" y="3920440"/>
            <a:ext cx="4114800" cy="10572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20" name="Text 17"/>
          <p:cNvSpPr/>
          <p:nvPr/>
        </p:nvSpPr>
        <p:spPr>
          <a:xfrm>
            <a:off x="609591" y="4006165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makes these techniques powerful: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781041" y="4234765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Hardware-based (difficult to fake)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781041" y="4463365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Consistent across browsing sessions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781041" y="4691965"/>
            <a:ext cx="3771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Invisible to users (no permission required)</a:t>
            </a:r>
            <a:endParaRPr lang="en-US" sz="1046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31" y="1443010"/>
            <a:ext cx="3571875" cy="2857500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5048231" y="4357660"/>
            <a:ext cx="35718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Examples of canvas fingerprinting variations across devices</a:t>
            </a:r>
            <a:endParaRPr lang="en-US" sz="732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Mathematics of Uniqueness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4794" y="767590"/>
            <a:ext cx="37949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Individual browser characteristics are common, but their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404794" y="967615"/>
            <a:ext cx="88169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combination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1286489" y="967615"/>
            <a:ext cx="20428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creates statistical uniqueness: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404794" y="1280154"/>
            <a:ext cx="117629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Chrome browser: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062144" y="1280154"/>
            <a:ext cx="342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~65%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404794" y="1573048"/>
            <a:ext cx="126218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1920×1080 screen: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2062144" y="1573048"/>
            <a:ext cx="342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~20%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2519344" y="1280154"/>
            <a:ext cx="86012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Windows 11: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4176694" y="1280154"/>
            <a:ext cx="3429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~25%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2519344" y="1573048"/>
            <a:ext cx="92771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 combined: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4090969" y="1573048"/>
            <a:ext cx="4286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3.25%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404794" y="1953453"/>
            <a:ext cx="13614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Entropy Calculation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404794" y="2208842"/>
            <a:ext cx="4114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Each characteristic adds "bits of entropy" to the fingerprint: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404794" y="2494592"/>
            <a:ext cx="123132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Screen resolution: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1804969" y="2494592"/>
            <a:ext cx="6000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~6 bits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404794" y="2787486"/>
            <a:ext cx="130875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Canvas fingerprint: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1719244" y="2787486"/>
            <a:ext cx="685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~15 bits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2519344" y="2494592"/>
            <a:ext cx="5849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Font list: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3833794" y="2494592"/>
            <a:ext cx="685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~10 bits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2519344" y="2787486"/>
            <a:ext cx="12114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WebGL signature: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3833794" y="2787486"/>
            <a:ext cx="685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~12 bits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404794" y="3137529"/>
            <a:ext cx="941552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entropy: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3748069" y="3137529"/>
            <a:ext cx="77152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monospace" pitchFamily="34" charset="0"/>
                <a:ea typeface="monospace" pitchFamily="34" charset="-122"/>
                <a:cs typeface="monospace" pitchFamily="34" charset="-120"/>
              </a:rPr>
              <a:t>~50+ bits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04794" y="3458998"/>
            <a:ext cx="4114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 50 bits of entropy, the chance of duplicate fingerprints:</a:t>
            </a:r>
            <a:endParaRPr lang="en-US" sz="1046" dirty="0"/>
          </a:p>
        </p:txBody>
      </p:sp>
      <p:sp>
        <p:nvSpPr>
          <p:cNvPr id="28" name="Shape 25"/>
          <p:cNvSpPr/>
          <p:nvPr/>
        </p:nvSpPr>
        <p:spPr>
          <a:xfrm>
            <a:off x="404794" y="3716173"/>
            <a:ext cx="2604120" cy="294317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490519" y="3775109"/>
            <a:ext cx="11139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P(duplicate) = 1 / 2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1604497" y="3759036"/>
            <a:ext cx="110337" cy="13215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0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</a:t>
            </a:r>
            <a:endParaRPr lang="en-US" sz="706" dirty="0"/>
          </a:p>
        </p:txBody>
      </p:sp>
      <p:sp>
        <p:nvSpPr>
          <p:cNvPr id="31" name="Text 28"/>
          <p:cNvSpPr/>
          <p:nvPr/>
        </p:nvSpPr>
        <p:spPr>
          <a:xfrm>
            <a:off x="1714835" y="3775109"/>
            <a:ext cx="120835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≈ 1 in 1 quadrillion </a:t>
            </a:r>
            <a:endParaRPr lang="en-US" sz="942" dirty="0"/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088" y="987958"/>
            <a:ext cx="3929063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HTTP Fundamentals &amp; The Problem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40525" y="765804"/>
            <a:ext cx="39790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is Stateless</a:t>
            </a:r>
            <a:endParaRPr lang="en-US" sz="1238" dirty="0"/>
          </a:p>
        </p:txBody>
      </p:sp>
      <p:sp>
        <p:nvSpPr>
          <p:cNvPr id="5" name="Text 2"/>
          <p:cNvSpPr/>
          <p:nvPr/>
        </p:nvSpPr>
        <p:spPr>
          <a:xfrm>
            <a:off x="711975" y="1014385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Each HTTP request is independent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711975" y="1242985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inherent memory between requests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711975" y="1471585"/>
            <a:ext cx="380761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Server doesn't automatically know if two requests come from the same user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40525" y="1985935"/>
            <a:ext cx="39790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Creating Artificial "State"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711975" y="2234515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Cookies store identifiers on client side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711975" y="2463115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Sessions maintain user context on server side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711975" y="2691715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Authentication tokens validate identity</a:t>
            </a:r>
            <a:endParaRPr lang="en-US" sz="1046" dirty="0"/>
          </a:p>
        </p:txBody>
      </p:sp>
      <p:sp>
        <p:nvSpPr>
          <p:cNvPr id="12" name="Shape 9"/>
          <p:cNvSpPr/>
          <p:nvPr/>
        </p:nvSpPr>
        <p:spPr>
          <a:xfrm>
            <a:off x="404794" y="3006040"/>
            <a:ext cx="4114800" cy="1771650"/>
          </a:xfrm>
          <a:prstGeom prst="rect">
            <a:avLst/>
          </a:prstGeom>
          <a:solidFill>
            <a:srgbClr val="EA4335">
              <a:alpha val="1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04794" y="3006040"/>
            <a:ext cx="28575" cy="1771650"/>
          </a:xfrm>
          <a:prstGeom prst="rect">
            <a:avLst/>
          </a:prstGeom>
          <a:solidFill>
            <a:srgbClr val="EA4335"/>
          </a:solidFill>
          <a:ln/>
        </p:spPr>
      </p:sp>
      <p:sp>
        <p:nvSpPr>
          <p:cNvPr id="14" name="Text 11"/>
          <p:cNvSpPr/>
          <p:nvPr/>
        </p:nvSpPr>
        <p:spPr>
          <a:xfrm>
            <a:off x="511950" y="3091765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Challenge: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11950" y="3348940"/>
            <a:ext cx="390048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 to distinguish between: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683400" y="3577540"/>
            <a:ext cx="37290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Legitimate browser users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683400" y="3806140"/>
            <a:ext cx="37290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Automated bots/scrapers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683400" y="4034740"/>
            <a:ext cx="372903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Malicious attackers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511950" y="4291915"/>
            <a:ext cx="390048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This is where fingerprinting and advanced session validation become critical for API protection.</a:t>
            </a:r>
            <a:endParaRPr lang="en-US" sz="1046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088" y="1342997"/>
            <a:ext cx="3929063" cy="2857500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4810088" y="4257647"/>
            <a:ext cx="39290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Request-Response Model</a:t>
            </a:r>
            <a:endParaRPr lang="en-US" sz="732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22819"/>
            <a:ext cx="306494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Are Web Cookies?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4474"/>
            <a:ext cx="8079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Cookies are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102286" y="904474"/>
            <a:ext cx="98584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small text files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147422" y="904474"/>
            <a:ext cx="242053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data that websites store on your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104499"/>
            <a:ext cx="46968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device. 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493044"/>
            <a:ext cx="128588" cy="12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1488" y="1484850"/>
            <a:ext cx="273312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Created by web servers when you visit websites</a:t>
            </a:r>
            <a:endParaRPr lang="en-US" sz="942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807369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1488" y="1799175"/>
            <a:ext cx="232435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Contain unique identifiers and user data</a:t>
            </a:r>
            <a:endParaRPr lang="en-US" sz="942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121694"/>
            <a:ext cx="128588" cy="1285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1488" y="2113500"/>
            <a:ext cx="231794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Exchanged between browser and server</a:t>
            </a:r>
            <a:endParaRPr lang="en-US" sz="942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436019"/>
            <a:ext cx="144661" cy="1285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87561" y="2427825"/>
            <a:ext cx="198932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Stored locally in your web browser</a:t>
            </a:r>
            <a:endParaRPr lang="en-US" sz="942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750344"/>
            <a:ext cx="160734" cy="1285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03634" y="2742150"/>
            <a:ext cx="253595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Help websites recognize and remember you</a:t>
            </a:r>
            <a:endParaRPr lang="en-US" sz="942" dirty="0"/>
          </a:p>
        </p:txBody>
      </p:sp>
      <p:sp>
        <p:nvSpPr>
          <p:cNvPr id="18" name="Text 10"/>
          <p:cNvSpPr/>
          <p:nvPr/>
        </p:nvSpPr>
        <p:spPr>
          <a:xfrm>
            <a:off x="285750" y="3113625"/>
            <a:ext cx="113973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Think of cookies as </a:t>
            </a:r>
            <a:endParaRPr lang="en-US" sz="942" dirty="0"/>
          </a:p>
        </p:txBody>
      </p:sp>
      <p:sp>
        <p:nvSpPr>
          <p:cNvPr id="19" name="Text 11"/>
          <p:cNvSpPr/>
          <p:nvPr/>
        </p:nvSpPr>
        <p:spPr>
          <a:xfrm>
            <a:off x="1460785" y="3113625"/>
            <a:ext cx="83516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digital tickets</a:t>
            </a:r>
            <a:endParaRPr lang="en-US" sz="942" dirty="0"/>
          </a:p>
        </p:txBody>
      </p:sp>
      <p:sp>
        <p:nvSpPr>
          <p:cNvPr id="20" name="Text 12"/>
          <p:cNvSpPr/>
          <p:nvPr/>
        </p:nvSpPr>
        <p:spPr>
          <a:xfrm>
            <a:off x="2344713" y="3113625"/>
            <a:ext cx="222336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identify you when you return to a </a:t>
            </a:r>
            <a:endParaRPr lang="en-US" sz="942" dirty="0"/>
          </a:p>
        </p:txBody>
      </p:sp>
      <p:sp>
        <p:nvSpPr>
          <p:cNvPr id="21" name="Text 13"/>
          <p:cNvSpPr/>
          <p:nvPr/>
        </p:nvSpPr>
        <p:spPr>
          <a:xfrm>
            <a:off x="285750" y="3313650"/>
            <a:ext cx="50174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website. </a:t>
            </a:r>
            <a:endParaRPr lang="en-US" sz="942" dirty="0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406" y="1055182"/>
            <a:ext cx="3214688" cy="2261583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8792868" y="4850491"/>
            <a:ext cx="5931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22819"/>
            <a:ext cx="419986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History and Evolution of Cookies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4474"/>
            <a:ext cx="16526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Cookies were invented in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001115" y="904474"/>
            <a:ext cx="29495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1994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328025" y="904474"/>
            <a:ext cx="220413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by Lou Montulli, a programmer at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104499"/>
            <a:ext cx="65723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Netscape.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450066"/>
            <a:ext cx="23724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1994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857250" y="1450066"/>
            <a:ext cx="263373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Lou Montulli creates cookies for Netscape Navigator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85750" y="1728672"/>
            <a:ext cx="23724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1995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857250" y="1728672"/>
            <a:ext cx="1915589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Internet Explorer adds cookie support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285750" y="2007279"/>
            <a:ext cx="23724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1997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857250" y="2007279"/>
            <a:ext cx="225061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attempts to regulate cookies (RFC 2109)</a:t>
            </a:r>
            <a:endParaRPr lang="en-US" sz="837" dirty="0"/>
          </a:p>
        </p:txBody>
      </p:sp>
      <p:sp>
        <p:nvSpPr>
          <p:cNvPr id="14" name="Text 11"/>
          <p:cNvSpPr/>
          <p:nvPr/>
        </p:nvSpPr>
        <p:spPr>
          <a:xfrm>
            <a:off x="285750" y="2285885"/>
            <a:ext cx="23724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2000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857250" y="2285885"/>
            <a:ext cx="240771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RFC 2965 standardizes HTTP State Management</a:t>
            </a:r>
            <a:endParaRPr lang="en-US" sz="837" dirty="0"/>
          </a:p>
        </p:txBody>
      </p:sp>
      <p:sp>
        <p:nvSpPr>
          <p:cNvPr id="16" name="Text 13"/>
          <p:cNvSpPr/>
          <p:nvPr/>
        </p:nvSpPr>
        <p:spPr>
          <a:xfrm>
            <a:off x="285750" y="2564491"/>
            <a:ext cx="23724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2009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857250" y="2564491"/>
            <a:ext cx="219932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EU introduces cookie consent requirements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285750" y="2843097"/>
            <a:ext cx="23724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2018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857250" y="2843097"/>
            <a:ext cx="226985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GDPR strengthens cookie privacy regulations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285750" y="3121704"/>
            <a:ext cx="23724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2023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857250" y="3121704"/>
            <a:ext cx="2710678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Major browsers begin phasing out third-party cookies</a:t>
            </a:r>
            <a:endParaRPr lang="en-US" sz="837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06" y="1422918"/>
            <a:ext cx="3214688" cy="1418983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8792868" y="4850491"/>
            <a:ext cx="5931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22819"/>
            <a:ext cx="241572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Cookies Work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4474"/>
            <a:ext cx="149079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Cookies function like a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827963" y="904474"/>
            <a:ext cx="122950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coat check system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136274" y="904474"/>
            <a:ext cx="177292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between your browser and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104499"/>
            <a:ext cx="62036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websites. </a:t>
            </a:r>
            <a:endParaRPr lang="en-US" sz="1046" dirty="0"/>
          </a:p>
        </p:txBody>
      </p:sp>
      <p:sp>
        <p:nvSpPr>
          <p:cNvPr id="8" name="Shape 5"/>
          <p:cNvSpPr/>
          <p:nvPr/>
        </p:nvSpPr>
        <p:spPr>
          <a:xfrm>
            <a:off x="285750" y="14573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9" name="Text 6"/>
          <p:cNvSpPr/>
          <p:nvPr/>
        </p:nvSpPr>
        <p:spPr>
          <a:xfrm>
            <a:off x="363251" y="1500072"/>
            <a:ext cx="5931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607219" y="1484850"/>
            <a:ext cx="604333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 Visit: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1246947" y="1484850"/>
            <a:ext cx="348172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When you visit a website, the server generates a cookie with 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607219" y="1684875"/>
            <a:ext cx="235320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 unique ID and sends it to your browser.</a:t>
            </a:r>
            <a:endParaRPr lang="en-US" sz="942" dirty="0"/>
          </a:p>
        </p:txBody>
      </p:sp>
      <p:sp>
        <p:nvSpPr>
          <p:cNvPr id="13" name="Shape 10"/>
          <p:cNvSpPr/>
          <p:nvPr/>
        </p:nvSpPr>
        <p:spPr>
          <a:xfrm>
            <a:off x="285750" y="196453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4" name="Text 11"/>
          <p:cNvSpPr/>
          <p:nvPr/>
        </p:nvSpPr>
        <p:spPr>
          <a:xfrm>
            <a:off x="363251" y="2007278"/>
            <a:ext cx="5931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607219" y="1992056"/>
            <a:ext cx="51135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Storage: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1140991" y="1992056"/>
            <a:ext cx="310341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Your browser stores this cookie locally on your device.</a:t>
            </a:r>
            <a:endParaRPr lang="en-US" sz="942" dirty="0"/>
          </a:p>
        </p:txBody>
      </p:sp>
      <p:sp>
        <p:nvSpPr>
          <p:cNvPr id="17" name="Shape 14"/>
          <p:cNvSpPr/>
          <p:nvPr/>
        </p:nvSpPr>
        <p:spPr>
          <a:xfrm>
            <a:off x="285750" y="2286000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8" name="Text 15"/>
          <p:cNvSpPr/>
          <p:nvPr/>
        </p:nvSpPr>
        <p:spPr>
          <a:xfrm>
            <a:off x="363251" y="2328747"/>
            <a:ext cx="5931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19" name="Text 16"/>
          <p:cNvSpPr/>
          <p:nvPr/>
        </p:nvSpPr>
        <p:spPr>
          <a:xfrm>
            <a:off x="607219" y="2313525"/>
            <a:ext cx="75501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 Visit:</a:t>
            </a:r>
            <a:endParaRPr lang="en-US" sz="942" dirty="0"/>
          </a:p>
        </p:txBody>
      </p:sp>
      <p:sp>
        <p:nvSpPr>
          <p:cNvPr id="20" name="Text 17"/>
          <p:cNvSpPr/>
          <p:nvPr/>
        </p:nvSpPr>
        <p:spPr>
          <a:xfrm>
            <a:off x="1403049" y="2313525"/>
            <a:ext cx="327172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When you revisit the site, your browser sends the cookie 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607219" y="2513550"/>
            <a:ext cx="105157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back to the server.</a:t>
            </a:r>
            <a:endParaRPr lang="en-US" sz="942" dirty="0"/>
          </a:p>
        </p:txBody>
      </p:sp>
      <p:sp>
        <p:nvSpPr>
          <p:cNvPr id="22" name="Shape 19"/>
          <p:cNvSpPr/>
          <p:nvPr/>
        </p:nvSpPr>
        <p:spPr>
          <a:xfrm>
            <a:off x="285750" y="2793206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3" name="Text 20"/>
          <p:cNvSpPr/>
          <p:nvPr/>
        </p:nvSpPr>
        <p:spPr>
          <a:xfrm>
            <a:off x="363251" y="2835953"/>
            <a:ext cx="5931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4" name="Text 21"/>
          <p:cNvSpPr/>
          <p:nvPr/>
        </p:nvSpPr>
        <p:spPr>
          <a:xfrm>
            <a:off x="607219" y="2820731"/>
            <a:ext cx="76783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Recognition: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1414630" y="2820731"/>
            <a:ext cx="339516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server reads the cookie's unique ID and retrieves your 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607219" y="3020756"/>
            <a:ext cx="70532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information.</a:t>
            </a:r>
            <a:endParaRPr lang="en-US" sz="942" dirty="0"/>
          </a:p>
        </p:txBody>
      </p:sp>
      <p:sp>
        <p:nvSpPr>
          <p:cNvPr id="27" name="Text 24"/>
          <p:cNvSpPr/>
          <p:nvPr/>
        </p:nvSpPr>
        <p:spPr>
          <a:xfrm>
            <a:off x="285750" y="3335081"/>
            <a:ext cx="191719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This process enables websites to 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2286195" y="3335081"/>
            <a:ext cx="170559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remember your preferences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4086058" y="3335081"/>
            <a:ext cx="61234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, keep you 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285750" y="3535106"/>
            <a:ext cx="281327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logged in, and provide personalized experiences. </a:t>
            </a:r>
            <a:endParaRPr lang="en-US" sz="942" dirty="0"/>
          </a:p>
        </p:txBody>
      </p:sp>
      <p:pic>
        <p:nvPicPr>
          <p:cNvPr id="3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06" y="1229841"/>
            <a:ext cx="3214688" cy="2133749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8792868" y="4850491"/>
            <a:ext cx="5931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22819"/>
            <a:ext cx="2151230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Types of Cookies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4474"/>
            <a:ext cx="15853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Cookies come in several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926552" y="904474"/>
            <a:ext cx="99386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 types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984274" y="904474"/>
            <a:ext cx="140262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, each serving specific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104499"/>
            <a:ext cx="65883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purposes. 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19" y="1493044"/>
            <a:ext cx="142875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8644" y="1484011"/>
            <a:ext cx="150682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Session vs. Persistent 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378619" y="1727779"/>
            <a:ext cx="82715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Session cookies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1263551" y="1727779"/>
            <a:ext cx="219611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expire when you close your browser, while 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3579382" y="1727779"/>
            <a:ext cx="97462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persistent cookies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378619" y="1899229"/>
            <a:ext cx="1627048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remain for a set period of time. </a:t>
            </a:r>
            <a:endParaRPr lang="en-US" sz="837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19" y="2193131"/>
            <a:ext cx="160734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596503" y="2184099"/>
            <a:ext cx="180177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First-Party vs. Third-Party </a:t>
            </a:r>
            <a:endParaRPr lang="en-US" sz="1046" dirty="0"/>
          </a:p>
        </p:txBody>
      </p:sp>
      <p:sp>
        <p:nvSpPr>
          <p:cNvPr id="16" name="Text 11"/>
          <p:cNvSpPr/>
          <p:nvPr/>
        </p:nvSpPr>
        <p:spPr>
          <a:xfrm>
            <a:off x="378619" y="2427867"/>
            <a:ext cx="99386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First-party cookies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1439326" y="2427867"/>
            <a:ext cx="221535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are set by the website you're visiting, while 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3785797" y="2427867"/>
            <a:ext cx="101951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third-party cookies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378619" y="2599317"/>
            <a:ext cx="232916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are set by other domains (often for tracking). 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619" y="2893219"/>
            <a:ext cx="142875" cy="1428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78644" y="2884186"/>
            <a:ext cx="130805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&amp; HttpOnly </a:t>
            </a:r>
            <a:endParaRPr lang="en-US" sz="1046" dirty="0"/>
          </a:p>
        </p:txBody>
      </p:sp>
      <p:sp>
        <p:nvSpPr>
          <p:cNvPr id="22" name="Text 16"/>
          <p:cNvSpPr/>
          <p:nvPr/>
        </p:nvSpPr>
        <p:spPr>
          <a:xfrm>
            <a:off x="378619" y="3127954"/>
            <a:ext cx="79028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Secure cookies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1220214" y="3127954"/>
            <a:ext cx="197490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are only sent over HTTPS connections. 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3323574" y="3127954"/>
            <a:ext cx="92012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HttpOnly cookies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4308630" y="3127954"/>
            <a:ext cx="46006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can't be 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378619" y="3299404"/>
            <a:ext cx="2747547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accessed by JavaScript, protecting against XSS attacks. </a:t>
            </a:r>
            <a:endParaRPr lang="en-US" sz="837" dirty="0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19" y="3593306"/>
            <a:ext cx="160734" cy="142875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596503" y="3584274"/>
            <a:ext cx="112530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Zombie Cookies </a:t>
            </a:r>
            <a:endParaRPr lang="en-US" sz="1046" dirty="0"/>
          </a:p>
        </p:txBody>
      </p:sp>
      <p:sp>
        <p:nvSpPr>
          <p:cNvPr id="29" name="Text 22"/>
          <p:cNvSpPr/>
          <p:nvPr/>
        </p:nvSpPr>
        <p:spPr>
          <a:xfrm>
            <a:off x="378619" y="3828042"/>
            <a:ext cx="827150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Zombie cookies</a:t>
            </a:r>
            <a:endParaRPr lang="en-US" sz="837" dirty="0"/>
          </a:p>
        </p:txBody>
      </p:sp>
      <p:sp>
        <p:nvSpPr>
          <p:cNvPr id="30" name="Text 23"/>
          <p:cNvSpPr/>
          <p:nvPr/>
        </p:nvSpPr>
        <p:spPr>
          <a:xfrm>
            <a:off x="1262630" y="3828042"/>
            <a:ext cx="3359894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recreate themselves after deletion by storing backups outside the 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378619" y="3999492"/>
            <a:ext cx="224260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browser's standard cookie storage location. </a:t>
            </a:r>
            <a:endParaRPr lang="en-US" sz="837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9017" y="428090"/>
            <a:ext cx="2637252" cy="4283749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8792868" y="6100257"/>
            <a:ext cx="5931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27524" y="583385"/>
            <a:ext cx="344645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How Websites Use Cookies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327524" y="1165040"/>
            <a:ext cx="20887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Websites implement cookies for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508516" y="1165040"/>
            <a:ext cx="180818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various essential functions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4427757" y="1165040"/>
            <a:ext cx="32541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327524" y="1365065"/>
            <a:ext cx="16526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enhance user experience. 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93" y="1750038"/>
            <a:ext cx="128588" cy="1285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06130" y="1741844"/>
            <a:ext cx="98424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Authentication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420393" y="1967807"/>
            <a:ext cx="318997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Remembering login status and user credentials across sessions</a:t>
            </a:r>
            <a:endParaRPr lang="en-US" sz="83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93" y="2257244"/>
            <a:ext cx="144661" cy="1285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2204" y="2249050"/>
            <a:ext cx="98424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Shopping Carts 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420393" y="2475013"/>
            <a:ext cx="2747547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Storing items in your cart while you continue browsing</a:t>
            </a:r>
            <a:endParaRPr lang="en-US" sz="83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93" y="2764450"/>
            <a:ext cx="128588" cy="12858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06130" y="2756256"/>
            <a:ext cx="78547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Preferences 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420393" y="2982220"/>
            <a:ext cx="2726708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Saving language settings, themes, and display options</a:t>
            </a:r>
            <a:endParaRPr lang="en-US" sz="837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93" y="3271657"/>
            <a:ext cx="128588" cy="1285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06130" y="3263462"/>
            <a:ext cx="61875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Analytics </a:t>
            </a:r>
            <a:endParaRPr lang="en-US" sz="942" dirty="0"/>
          </a:p>
        </p:txBody>
      </p:sp>
      <p:sp>
        <p:nvSpPr>
          <p:cNvPr id="19" name="Text 12"/>
          <p:cNvSpPr/>
          <p:nvPr/>
        </p:nvSpPr>
        <p:spPr>
          <a:xfrm>
            <a:off x="420393" y="3489426"/>
            <a:ext cx="2592056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Tracking user behavior to improve site functionality</a:t>
            </a:r>
            <a:endParaRPr lang="en-US" sz="837" dirty="0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93" y="3778863"/>
            <a:ext cx="144661" cy="128588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622204" y="3770669"/>
            <a:ext cx="134492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Targeted Advertising </a:t>
            </a:r>
            <a:endParaRPr lang="en-US" sz="942" dirty="0"/>
          </a:p>
        </p:txBody>
      </p:sp>
      <p:sp>
        <p:nvSpPr>
          <p:cNvPr id="22" name="Text 14"/>
          <p:cNvSpPr/>
          <p:nvPr/>
        </p:nvSpPr>
        <p:spPr>
          <a:xfrm>
            <a:off x="420393" y="3996632"/>
            <a:ext cx="2755563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Delivering personalized ads based on browsing history</a:t>
            </a:r>
            <a:endParaRPr lang="en-US" sz="837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1788" y="478185"/>
            <a:ext cx="3214688" cy="4187130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834642" y="5326262"/>
            <a:ext cx="5931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837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22819"/>
            <a:ext cx="247824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Benefits of Cookies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4474"/>
            <a:ext cx="108042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Cookies provide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390910" y="904474"/>
            <a:ext cx="153247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significant advantages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017425" y="904474"/>
            <a:ext cx="185948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both websites and users. 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00163"/>
            <a:ext cx="214313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7219" y="1284825"/>
            <a:ext cx="150842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Experience: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2200554" y="1284825"/>
            <a:ext cx="218168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Cookies remember your preferences,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607219" y="1484850"/>
            <a:ext cx="221214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language settings, and customizations.</a:t>
            </a:r>
            <a:endParaRPr lang="en-US" sz="942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807369"/>
            <a:ext cx="171450" cy="1714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64356" y="1792031"/>
            <a:ext cx="168635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Convenient Authentication: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2341448" y="1792031"/>
            <a:ext cx="240129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Stay logged in across sessions without re-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64356" y="1992056"/>
            <a:ext cx="117339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entering credentials.</a:t>
            </a:r>
            <a:endParaRPr lang="en-US" sz="94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14575"/>
            <a:ext cx="192881" cy="1714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85788" y="2299237"/>
            <a:ext cx="153407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Shopping Cart Retention: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2202145" y="2299237"/>
            <a:ext cx="247664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Items remain in your cart even if you close 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85788" y="2499262"/>
            <a:ext cx="71974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the browser.</a:t>
            </a:r>
            <a:endParaRPr lang="en-US" sz="942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821781"/>
            <a:ext cx="192881" cy="1714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85788" y="2806443"/>
            <a:ext cx="144590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Performance:</a:t>
            </a:r>
            <a:endParaRPr lang="en-US" sz="942" dirty="0"/>
          </a:p>
        </p:txBody>
      </p:sp>
      <p:sp>
        <p:nvSpPr>
          <p:cNvPr id="21" name="Text 14"/>
          <p:cNvSpPr/>
          <p:nvPr/>
        </p:nvSpPr>
        <p:spPr>
          <a:xfrm>
            <a:off x="2110336" y="2806443"/>
            <a:ext cx="248465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Websites load faster by storing data locally 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585788" y="3006468"/>
            <a:ext cx="198932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instead of requesting it repeatedly.</a:t>
            </a:r>
            <a:endParaRPr lang="en-US" sz="942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328988"/>
            <a:ext cx="171450" cy="171450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64356" y="3313650"/>
            <a:ext cx="168475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Analytics and Optimization:</a:t>
            </a:r>
            <a:endParaRPr lang="en-US" sz="942" dirty="0"/>
          </a:p>
        </p:txBody>
      </p:sp>
      <p:sp>
        <p:nvSpPr>
          <p:cNvPr id="25" name="Text 17"/>
          <p:cNvSpPr/>
          <p:nvPr/>
        </p:nvSpPr>
        <p:spPr>
          <a:xfrm>
            <a:off x="2343513" y="3313650"/>
            <a:ext cx="242053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Helps websites understand user behavior </a:t>
            </a:r>
            <a:endParaRPr lang="en-US" sz="942" dirty="0"/>
          </a:p>
        </p:txBody>
      </p:sp>
      <p:sp>
        <p:nvSpPr>
          <p:cNvPr id="26" name="Text 18"/>
          <p:cNvSpPr/>
          <p:nvPr/>
        </p:nvSpPr>
        <p:spPr>
          <a:xfrm>
            <a:off x="564356" y="3513675"/>
            <a:ext cx="138820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to improve functionality.</a:t>
            </a:r>
            <a:endParaRPr lang="en-US" sz="942" dirty="0"/>
          </a:p>
        </p:txBody>
      </p:sp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6406" y="1498402"/>
            <a:ext cx="3214688" cy="1682353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8792868" y="4850491"/>
            <a:ext cx="5931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83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22819"/>
            <a:ext cx="327012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Cookie Security Concerns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4474"/>
            <a:ext cx="116217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Cookies can pose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482914" y="904474"/>
            <a:ext cx="164468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significant security risks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227719" y="904474"/>
            <a:ext cx="164147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if not properly managed. </a:t>
            </a:r>
            <a:endParaRPr lang="en-US" sz="1046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293019"/>
            <a:ext cx="125016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17922" y="1284825"/>
            <a:ext cx="109324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Session Hijacking: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1671358" y="1284825"/>
            <a:ext cx="293990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Attackers can steal session cookies to impersonate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517922" y="1484850"/>
            <a:ext cx="206466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users and gain unauthorized access.</a:t>
            </a:r>
            <a:endParaRPr lang="en-US" sz="942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800225"/>
            <a:ext cx="17859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1500" y="1792031"/>
            <a:ext cx="1554913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Cross-Site Scripting (XSS):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2194945" y="1792031"/>
            <a:ext cx="253274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Malicious scripts can steal cookies if they're 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571500" y="1992056"/>
            <a:ext cx="132247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not properly protected.</a:t>
            </a:r>
            <a:endParaRPr lang="en-US" sz="942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307431"/>
            <a:ext cx="178594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71500" y="2299237"/>
            <a:ext cx="166872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Man-in-the-Middle Attacks:</a:t>
            </a:r>
            <a:endParaRPr lang="en-US" sz="942" dirty="0"/>
          </a:p>
        </p:txBody>
      </p:sp>
      <p:sp>
        <p:nvSpPr>
          <p:cNvPr id="17" name="Text 11"/>
          <p:cNvSpPr/>
          <p:nvPr/>
        </p:nvSpPr>
        <p:spPr>
          <a:xfrm>
            <a:off x="2315412" y="2299237"/>
            <a:ext cx="235160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Unencrypted cookies can be intercepted 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571500" y="2499262"/>
            <a:ext cx="117339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during transmission.</a:t>
            </a:r>
            <a:endParaRPr lang="en-US" sz="942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814638"/>
            <a:ext cx="142875" cy="14287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35781" y="2806443"/>
            <a:ext cx="107882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Cookie Poisoning:</a:t>
            </a:r>
            <a:endParaRPr lang="en-US" sz="942" dirty="0"/>
          </a:p>
        </p:txBody>
      </p:sp>
      <p:sp>
        <p:nvSpPr>
          <p:cNvPr id="21" name="Text 14"/>
          <p:cNvSpPr/>
          <p:nvPr/>
        </p:nvSpPr>
        <p:spPr>
          <a:xfrm>
            <a:off x="1674568" y="2806443"/>
            <a:ext cx="304250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Modifying cookie contents to manipulate application 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535781" y="3006468"/>
            <a:ext cx="53219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behavior.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285750" y="3320793"/>
            <a:ext cx="87043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Implementing 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1178161" y="3320793"/>
            <a:ext cx="2702663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HTTPS, secure flags, and HttpOnly attributes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4036944" y="3320793"/>
            <a:ext cx="54502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can help 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285750" y="3520818"/>
            <a:ext cx="117179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mitigate these risks. </a:t>
            </a:r>
            <a:endParaRPr lang="en-US" sz="942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406" y="885825"/>
            <a:ext cx="3214688" cy="3214688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792868" y="4850491"/>
            <a:ext cx="5931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664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Types of Websites &amp; Data Collection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22954"/>
            <a:ext cx="373763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 types of websites collect varying amounts of data based on their purpose and business model: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457200" y="1374809"/>
            <a:ext cx="31558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Regular Websites (Blogs, News, E-commerce):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628650" y="1608767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Basic analytics, IP address, browser info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628650" y="1823079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General location and screen resolution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628650" y="2046322"/>
            <a:ext cx="908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719537" y="2037392"/>
            <a:ext cx="13340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i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Don't typically collect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628650" y="2172303"/>
            <a:ext cx="2683232" cy="40898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detailed hardware fingerprinting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457200" y="2589247"/>
            <a:ext cx="28523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Financial/Security Websites (Banks, NSE):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628650" y="2823204"/>
            <a:ext cx="3394732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Comprehensive fingerprinting for fraud prevention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628650" y="3251829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Advanced behavioral tracking and risk scoring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628650" y="3466142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Device registration and security monitoring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457200" y="3803684"/>
            <a:ext cx="199140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 Networks &amp; Social Media: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628650" y="4037642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Cross-site tracking and behavioral profiles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628650" y="4251954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Purchase history correlation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628650" y="4466267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Extensive fingerprinting for user identification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457200" y="4803809"/>
            <a:ext cx="18250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Privacy-Focused Websites: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517251" y="4966330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Minimal server logs only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628650" y="5252079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No tracking scripts or fingerprinting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628650" y="5466392"/>
            <a:ext cx="339473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Often use anonymization techniques</a:t>
            </a:r>
            <a:endParaRPr lang="en-US" sz="1046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82" y="822954"/>
            <a:ext cx="4606268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22819"/>
            <a:ext cx="263213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Implications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4474"/>
            <a:ext cx="159498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Cookies raise significant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937686" y="904474"/>
            <a:ext cx="113172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concerns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139427" y="904474"/>
            <a:ext cx="148117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that have led to global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104499"/>
            <a:ext cx="79028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regulations. 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7" y="1493044"/>
            <a:ext cx="125016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1484850"/>
            <a:ext cx="87844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Tracking: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482356" y="1484850"/>
            <a:ext cx="304250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Cookies can track browsing behavior across multiple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564356" y="1684875"/>
            <a:ext cx="367087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websites, creating detailed user profiles without explicit consent.</a:t>
            </a:r>
            <a:endParaRPr lang="en-US" sz="942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2000250"/>
            <a:ext cx="142875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64356" y="1992056"/>
            <a:ext cx="76302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Regulations: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1367665" y="1992056"/>
            <a:ext cx="339195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GDPR in Europe and CCPA in California require websites to 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64356" y="2192081"/>
            <a:ext cx="294471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obtain informed consent and disclose cookie usage.</a:t>
            </a:r>
            <a:endParaRPr lang="en-US" sz="942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8" y="2507456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64356" y="2499262"/>
            <a:ext cx="142346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Consent Requirements: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2064851" y="2499262"/>
            <a:ext cx="270747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Websites must provide clear options to accept, 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64356" y="2699287"/>
            <a:ext cx="20277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reject, or customize cookie settings.</a:t>
            </a:r>
            <a:endParaRPr lang="en-US" sz="942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3014663"/>
            <a:ext cx="142875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64356" y="3006468"/>
            <a:ext cx="96661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Policies: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1586889" y="3006468"/>
            <a:ext cx="309860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Organizations must maintain separate cookie policies 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564356" y="3206493"/>
            <a:ext cx="2911053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explaining what data is collected and how it's used.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285750" y="3520818"/>
            <a:ext cx="242855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balance between personalization and 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2832441" y="3520818"/>
            <a:ext cx="74058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privacy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3617751" y="3520818"/>
            <a:ext cx="120866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remains an ongoing 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285750" y="3720843"/>
            <a:ext cx="61234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challenge. </a:t>
            </a:r>
            <a:endParaRPr lang="en-US" sz="942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5094" y="234153"/>
            <a:ext cx="3214688" cy="4546606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8792868" y="5425172"/>
            <a:ext cx="5931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837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22819"/>
            <a:ext cx="431207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Third-Party Cookies and Tracking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4474"/>
            <a:ext cx="251992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Third-party cookies are set by domains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915376" y="904474"/>
            <a:ext cx="17681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other than the one you're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104499"/>
            <a:ext cx="50013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visiting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815113" y="1104499"/>
            <a:ext cx="211275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, primarily for cross-site tracking. </a:t>
            </a:r>
            <a:endParaRPr lang="en-US" sz="1046" dirty="0"/>
          </a:p>
        </p:txBody>
      </p:sp>
      <p:sp>
        <p:nvSpPr>
          <p:cNvPr id="8" name="Shape 5"/>
          <p:cNvSpPr/>
          <p:nvPr/>
        </p:nvSpPr>
        <p:spPr>
          <a:xfrm>
            <a:off x="285750" y="1457325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9" name="Text 6"/>
          <p:cNvSpPr/>
          <p:nvPr/>
        </p:nvSpPr>
        <p:spPr>
          <a:xfrm>
            <a:off x="363251" y="1500072"/>
            <a:ext cx="5931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607219" y="1484850"/>
            <a:ext cx="69890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Initial Visit: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1344671" y="1484850"/>
            <a:ext cx="315791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You visit Website A, which includes content from an ad </a:t>
            </a:r>
            <a:endParaRPr lang="en-US" sz="942" dirty="0"/>
          </a:p>
        </p:txBody>
      </p:sp>
      <p:sp>
        <p:nvSpPr>
          <p:cNvPr id="12" name="Text 9"/>
          <p:cNvSpPr/>
          <p:nvPr/>
        </p:nvSpPr>
        <p:spPr>
          <a:xfrm>
            <a:off x="607219" y="1684875"/>
            <a:ext cx="264495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network that places its cookie in your browser.</a:t>
            </a:r>
            <a:endParaRPr lang="en-US" sz="942" dirty="0"/>
          </a:p>
        </p:txBody>
      </p:sp>
      <p:sp>
        <p:nvSpPr>
          <p:cNvPr id="13" name="Shape 10"/>
          <p:cNvSpPr/>
          <p:nvPr/>
        </p:nvSpPr>
        <p:spPr>
          <a:xfrm>
            <a:off x="285750" y="1964531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4" name="Text 11"/>
          <p:cNvSpPr/>
          <p:nvPr/>
        </p:nvSpPr>
        <p:spPr>
          <a:xfrm>
            <a:off x="363251" y="2007278"/>
            <a:ext cx="5931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837" dirty="0"/>
          </a:p>
        </p:txBody>
      </p:sp>
      <p:sp>
        <p:nvSpPr>
          <p:cNvPr id="15" name="Text 12"/>
          <p:cNvSpPr/>
          <p:nvPr/>
        </p:nvSpPr>
        <p:spPr>
          <a:xfrm>
            <a:off x="607219" y="1992056"/>
            <a:ext cx="95539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Cookie Storage:</a:t>
            </a:r>
            <a:endParaRPr lang="en-US" sz="942" dirty="0"/>
          </a:p>
        </p:txBody>
      </p:sp>
      <p:sp>
        <p:nvSpPr>
          <p:cNvPr id="16" name="Text 13"/>
          <p:cNvSpPr/>
          <p:nvPr/>
        </p:nvSpPr>
        <p:spPr>
          <a:xfrm>
            <a:off x="1610469" y="1992056"/>
            <a:ext cx="290624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third-party cookie contains a unique identifier </a:t>
            </a:r>
            <a:endParaRPr lang="en-US" sz="942" dirty="0"/>
          </a:p>
        </p:txBody>
      </p:sp>
      <p:sp>
        <p:nvSpPr>
          <p:cNvPr id="17" name="Text 14"/>
          <p:cNvSpPr/>
          <p:nvPr/>
        </p:nvSpPr>
        <p:spPr>
          <a:xfrm>
            <a:off x="607219" y="2192081"/>
            <a:ext cx="180337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linked to your browsing activity.</a:t>
            </a:r>
            <a:endParaRPr lang="en-US" sz="942" dirty="0"/>
          </a:p>
        </p:txBody>
      </p:sp>
      <p:sp>
        <p:nvSpPr>
          <p:cNvPr id="18" name="Shape 15"/>
          <p:cNvSpPr/>
          <p:nvPr/>
        </p:nvSpPr>
        <p:spPr>
          <a:xfrm>
            <a:off x="285750" y="2471738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19" name="Text 16"/>
          <p:cNvSpPr/>
          <p:nvPr/>
        </p:nvSpPr>
        <p:spPr>
          <a:xfrm>
            <a:off x="363251" y="2514485"/>
            <a:ext cx="5931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837" dirty="0"/>
          </a:p>
        </p:txBody>
      </p:sp>
      <p:sp>
        <p:nvSpPr>
          <p:cNvPr id="20" name="Text 17"/>
          <p:cNvSpPr/>
          <p:nvPr/>
        </p:nvSpPr>
        <p:spPr>
          <a:xfrm>
            <a:off x="607219" y="2499262"/>
            <a:ext cx="120065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Cross-Site Tracking: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1858128" y="2499262"/>
            <a:ext cx="27747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When you visit Website B that uses the same ad </a:t>
            </a:r>
            <a:endParaRPr lang="en-US" sz="942" dirty="0"/>
          </a:p>
        </p:txBody>
      </p:sp>
      <p:sp>
        <p:nvSpPr>
          <p:cNvPr id="22" name="Text 19"/>
          <p:cNvSpPr/>
          <p:nvPr/>
        </p:nvSpPr>
        <p:spPr>
          <a:xfrm>
            <a:off x="607219" y="2699287"/>
            <a:ext cx="364843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network, your browser sends the cookie back to the ad network.</a:t>
            </a:r>
            <a:endParaRPr lang="en-US" sz="942" dirty="0"/>
          </a:p>
        </p:txBody>
      </p:sp>
      <p:sp>
        <p:nvSpPr>
          <p:cNvPr id="23" name="Shape 20"/>
          <p:cNvSpPr/>
          <p:nvPr/>
        </p:nvSpPr>
        <p:spPr>
          <a:xfrm>
            <a:off x="285750" y="2978944"/>
            <a:ext cx="214313" cy="214313"/>
          </a:xfrm>
          <a:prstGeom prst="ellipse">
            <a:avLst/>
          </a:prstGeom>
          <a:solidFill>
            <a:srgbClr val="3498DB"/>
          </a:solidFill>
          <a:ln/>
        </p:spPr>
      </p:sp>
      <p:sp>
        <p:nvSpPr>
          <p:cNvPr id="24" name="Text 21"/>
          <p:cNvSpPr/>
          <p:nvPr/>
        </p:nvSpPr>
        <p:spPr>
          <a:xfrm>
            <a:off x="363251" y="3021691"/>
            <a:ext cx="59311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837" dirty="0"/>
          </a:p>
        </p:txBody>
      </p:sp>
      <p:sp>
        <p:nvSpPr>
          <p:cNvPr id="25" name="Text 22"/>
          <p:cNvSpPr/>
          <p:nvPr/>
        </p:nvSpPr>
        <p:spPr>
          <a:xfrm>
            <a:off x="607219" y="3006468"/>
            <a:ext cx="97462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Profile Building:</a:t>
            </a:r>
            <a:endParaRPr lang="en-US" sz="942" dirty="0"/>
          </a:p>
        </p:txBody>
      </p:sp>
      <p:sp>
        <p:nvSpPr>
          <p:cNvPr id="26" name="Text 23"/>
          <p:cNvSpPr/>
          <p:nvPr/>
        </p:nvSpPr>
        <p:spPr>
          <a:xfrm>
            <a:off x="1633491" y="3006468"/>
            <a:ext cx="3204403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ad network builds a profile of your browsing habits </a:t>
            </a:r>
            <a:endParaRPr lang="en-US" sz="942" dirty="0"/>
          </a:p>
        </p:txBody>
      </p:sp>
      <p:sp>
        <p:nvSpPr>
          <p:cNvPr id="27" name="Text 24"/>
          <p:cNvSpPr/>
          <p:nvPr/>
        </p:nvSpPr>
        <p:spPr>
          <a:xfrm>
            <a:off x="607219" y="3206493"/>
            <a:ext cx="142026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across multiple websites.</a:t>
            </a:r>
            <a:endParaRPr lang="en-US" sz="942" dirty="0"/>
          </a:p>
        </p:txBody>
      </p:sp>
      <p:sp>
        <p:nvSpPr>
          <p:cNvPr id="28" name="Text 25"/>
          <p:cNvSpPr/>
          <p:nvPr/>
        </p:nvSpPr>
        <p:spPr>
          <a:xfrm>
            <a:off x="285750" y="3520818"/>
            <a:ext cx="144590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Major browsers are now 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1778012" y="3520818"/>
            <a:ext cx="191879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phasing out third-party cookies</a:t>
            </a:r>
            <a:endParaRPr lang="en-US" sz="942" dirty="0"/>
          </a:p>
        </p:txBody>
      </p:sp>
      <p:sp>
        <p:nvSpPr>
          <p:cNvPr id="30" name="Text 27"/>
          <p:cNvSpPr/>
          <p:nvPr/>
        </p:nvSpPr>
        <p:spPr>
          <a:xfrm>
            <a:off x="3799415" y="3520818"/>
            <a:ext cx="86401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due to privacy </a:t>
            </a:r>
            <a:endParaRPr lang="en-US" sz="942" dirty="0"/>
          </a:p>
        </p:txBody>
      </p:sp>
      <p:sp>
        <p:nvSpPr>
          <p:cNvPr id="31" name="Text 28"/>
          <p:cNvSpPr/>
          <p:nvPr/>
        </p:nvSpPr>
        <p:spPr>
          <a:xfrm>
            <a:off x="285750" y="3720843"/>
            <a:ext cx="58028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concerns. </a:t>
            </a:r>
            <a:endParaRPr lang="en-US" sz="942" dirty="0"/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406" y="948612"/>
            <a:ext cx="3214688" cy="2881917"/>
          </a:xfrm>
          <a:prstGeom prst="rect">
            <a:avLst/>
          </a:prstGeom>
        </p:spPr>
      </p:pic>
      <p:sp>
        <p:nvSpPr>
          <p:cNvPr id="33" name="Text 29"/>
          <p:cNvSpPr/>
          <p:nvPr/>
        </p:nvSpPr>
        <p:spPr>
          <a:xfrm>
            <a:off x="8792868" y="4850491"/>
            <a:ext cx="5931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83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322819"/>
            <a:ext cx="449001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of Cookies and Alternatives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904474"/>
            <a:ext cx="155651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cookie landscape is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901968" y="904474"/>
            <a:ext cx="108042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rapidly evolving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3040838" y="904474"/>
            <a:ext cx="13689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privacy-focused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104499"/>
            <a:ext cx="145873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alternatives emerging. </a:t>
            </a:r>
            <a:endParaRPr lang="en-US" sz="1046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7" y="1493044"/>
            <a:ext cx="125016" cy="1428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4356" y="1484850"/>
            <a:ext cx="103233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Sandbox: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1650039" y="1484850"/>
            <a:ext cx="305692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Google's initiative to replace third-party cookies with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564356" y="1684875"/>
            <a:ext cx="2747547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privacy-preserving APIs for targeted advertising.</a:t>
            </a:r>
            <a:endParaRPr lang="en-US" sz="942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8" y="2000250"/>
            <a:ext cx="142875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64356" y="1992056"/>
            <a:ext cx="92012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Fingerprinting: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1535460" y="1992056"/>
            <a:ext cx="328295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Identifying users based on device characteristics without 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564356" y="2192081"/>
            <a:ext cx="277479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cookies, though raising its own privacy concerns.</a:t>
            </a:r>
            <a:endParaRPr lang="en-US" sz="942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67" y="2507456"/>
            <a:ext cx="125016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64356" y="2499262"/>
            <a:ext cx="100027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First-Party Data: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1615827" y="2499262"/>
            <a:ext cx="280846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Websites collecting data directly from users with 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564356" y="2699287"/>
            <a:ext cx="282128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explicit consent rather than through third parties.</a:t>
            </a:r>
            <a:endParaRPr lang="en-US" sz="942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38" y="3014663"/>
            <a:ext cx="142875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64356" y="3006468"/>
            <a:ext cx="146193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Total Cookie Protection:</a:t>
            </a:r>
            <a:endParaRPr lang="en-US" sz="942" dirty="0"/>
          </a:p>
        </p:txBody>
      </p:sp>
      <p:sp>
        <p:nvSpPr>
          <p:cNvPr id="22" name="Text 15"/>
          <p:cNvSpPr/>
          <p:nvPr/>
        </p:nvSpPr>
        <p:spPr>
          <a:xfrm>
            <a:off x="2094821" y="3006468"/>
            <a:ext cx="253434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Browser features that isolate cookies to the 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564356" y="3206493"/>
            <a:ext cx="332943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websites that created them, preventing cross-site tracking.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285750" y="3520818"/>
            <a:ext cx="193963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future web will likely balance </a:t>
            </a:r>
            <a:endParaRPr lang="en-US" sz="942" dirty="0"/>
          </a:p>
        </p:txBody>
      </p:sp>
      <p:sp>
        <p:nvSpPr>
          <p:cNvPr id="25" name="Text 18"/>
          <p:cNvSpPr/>
          <p:nvPr/>
        </p:nvSpPr>
        <p:spPr>
          <a:xfrm>
            <a:off x="2312315" y="3520818"/>
            <a:ext cx="238687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personalization with enhanced privacy </a:t>
            </a:r>
            <a:endParaRPr lang="en-US" sz="942" dirty="0"/>
          </a:p>
        </p:txBody>
      </p:sp>
      <p:sp>
        <p:nvSpPr>
          <p:cNvPr id="26" name="Text 19"/>
          <p:cNvSpPr/>
          <p:nvPr/>
        </p:nvSpPr>
        <p:spPr>
          <a:xfrm>
            <a:off x="285750" y="3720843"/>
            <a:ext cx="49693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controls</a:t>
            </a:r>
            <a:endParaRPr lang="en-US" sz="942" dirty="0"/>
          </a:p>
        </p:txBody>
      </p:sp>
      <p:sp>
        <p:nvSpPr>
          <p:cNvPr id="27" name="Text 20"/>
          <p:cNvSpPr/>
          <p:nvPr/>
        </p:nvSpPr>
        <p:spPr>
          <a:xfrm>
            <a:off x="810285" y="3720843"/>
            <a:ext cx="602729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users. </a:t>
            </a:r>
            <a:endParaRPr lang="en-US" sz="942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406" y="1585913"/>
            <a:ext cx="3214688" cy="1607344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8727486" y="4850491"/>
            <a:ext cx="118622" cy="12881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837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148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NSE API Protection: The Challenge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23866" y="765804"/>
            <a:ext cx="41148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National Stock Exchange (NSE) implements sophisticated API protection mechanisms to prevent unauthorized data scraping and ensure fair market access.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523866" y="1481965"/>
            <a:ext cx="10288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Challenge: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1552733" y="1481965"/>
            <a:ext cx="26234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How to distinguish between legitimate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23866" y="1681990"/>
            <a:ext cx="303654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users and automated bots/scrapers?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659597" y="2051679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Scenario 1: Direct Python Request</a:t>
            </a:r>
            <a:endParaRPr lang="en-US" sz="1046" dirty="0"/>
          </a:p>
        </p:txBody>
      </p:sp>
      <p:sp>
        <p:nvSpPr>
          <p:cNvPr id="9" name="Shape 6"/>
          <p:cNvSpPr/>
          <p:nvPr/>
        </p:nvSpPr>
        <p:spPr>
          <a:xfrm>
            <a:off x="659597" y="2308854"/>
            <a:ext cx="3979069" cy="534302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0" name="Shape 7"/>
          <p:cNvSpPr/>
          <p:nvPr/>
        </p:nvSpPr>
        <p:spPr>
          <a:xfrm>
            <a:off x="659597" y="2308854"/>
            <a:ext cx="28575" cy="534302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1" name="Text 8"/>
          <p:cNvSpPr/>
          <p:nvPr/>
        </p:nvSpPr>
        <p:spPr>
          <a:xfrm>
            <a:off x="745322" y="2367790"/>
            <a:ext cx="7521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import requests</a:t>
            </a:r>
            <a:endParaRPr lang="en-US" sz="732" dirty="0"/>
          </a:p>
        </p:txBody>
      </p:sp>
      <p:sp>
        <p:nvSpPr>
          <p:cNvPr id="12" name="Text 9"/>
          <p:cNvSpPr/>
          <p:nvPr/>
        </p:nvSpPr>
        <p:spPr>
          <a:xfrm>
            <a:off x="745322" y="2507791"/>
            <a:ext cx="326461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response = requests.get("https://www.nseindia.com/api/historical/...")</a:t>
            </a:r>
            <a:endParaRPr lang="en-US" sz="732" dirty="0"/>
          </a:p>
        </p:txBody>
      </p:sp>
      <p:sp>
        <p:nvSpPr>
          <p:cNvPr id="13" name="Text 10"/>
          <p:cNvSpPr/>
          <p:nvPr/>
        </p:nvSpPr>
        <p:spPr>
          <a:xfrm>
            <a:off x="745322" y="2647792"/>
            <a:ext cx="1586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# Result: 404 Resource Not Found </a:t>
            </a:r>
            <a:endParaRPr lang="en-US" sz="732" dirty="0"/>
          </a:p>
        </p:txBody>
      </p:sp>
      <p:sp>
        <p:nvSpPr>
          <p:cNvPr id="14" name="Text 11"/>
          <p:cNvSpPr/>
          <p:nvPr/>
        </p:nvSpPr>
        <p:spPr>
          <a:xfrm>
            <a:off x="659597" y="2900307"/>
            <a:ext cx="397906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Missing: session cookies, browser fingerprint, legitimate headers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659597" y="3414657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Scenario 2: Browser Direct URL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659597" y="3614682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types API URL directly in browser address bar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659597" y="3814707"/>
            <a:ext cx="397906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Still fails with 404 error - no prior interaction with nseindia.com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659597" y="4329057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Scenario 3: Browser After Site Visit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659597" y="4529082"/>
            <a:ext cx="397906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Visit nseindia.com → JavaScript execution → Session established → API call succeeds</a:t>
            </a:r>
            <a:endParaRPr lang="en-US" sz="1046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31" y="1240110"/>
            <a:ext cx="3571875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Scenarios 1 &amp; 2: Failed API Access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638166" y="76580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Scenario 1: Direct Python Request</a:t>
            </a:r>
            <a:endParaRPr lang="en-US" sz="1046" dirty="0"/>
          </a:p>
        </p:txBody>
      </p:sp>
      <p:sp>
        <p:nvSpPr>
          <p:cNvPr id="5" name="Shape 2"/>
          <p:cNvSpPr/>
          <p:nvPr/>
        </p:nvSpPr>
        <p:spPr>
          <a:xfrm>
            <a:off x="638166" y="1008692"/>
            <a:ext cx="4000500" cy="505727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6" name="Shape 3"/>
          <p:cNvSpPr/>
          <p:nvPr/>
        </p:nvSpPr>
        <p:spPr>
          <a:xfrm>
            <a:off x="638166" y="1008692"/>
            <a:ext cx="28575" cy="505727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7" name="Text 4"/>
          <p:cNvSpPr/>
          <p:nvPr/>
        </p:nvSpPr>
        <p:spPr>
          <a:xfrm>
            <a:off x="709603" y="1053340"/>
            <a:ext cx="7521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import requests</a:t>
            </a:r>
            <a:endParaRPr lang="en-US" sz="732" dirty="0"/>
          </a:p>
        </p:txBody>
      </p:sp>
      <p:sp>
        <p:nvSpPr>
          <p:cNvPr id="8" name="Text 5"/>
          <p:cNvSpPr/>
          <p:nvPr/>
        </p:nvSpPr>
        <p:spPr>
          <a:xfrm>
            <a:off x="709603" y="1193341"/>
            <a:ext cx="326461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response = requests.get("https://www.nseindia.com/api/historical/...")</a:t>
            </a:r>
            <a:endParaRPr lang="en-US" sz="732" dirty="0"/>
          </a:p>
        </p:txBody>
      </p:sp>
      <p:sp>
        <p:nvSpPr>
          <p:cNvPr id="9" name="Text 6"/>
          <p:cNvSpPr/>
          <p:nvPr/>
        </p:nvSpPr>
        <p:spPr>
          <a:xfrm>
            <a:off x="709603" y="1333342"/>
            <a:ext cx="15860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# Result: 404 Resource Not Found </a:t>
            </a:r>
            <a:endParaRPr lang="en-US" sz="732" dirty="0"/>
          </a:p>
        </p:txBody>
      </p:sp>
      <p:sp>
        <p:nvSpPr>
          <p:cNvPr id="10" name="Text 7"/>
          <p:cNvSpPr/>
          <p:nvPr/>
        </p:nvSpPr>
        <p:spPr>
          <a:xfrm>
            <a:off x="638166" y="1557282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fails: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809616" y="1757307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session cookies established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809616" y="1971619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browser fingerprint validation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809616" y="2185932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Missing browser-specific headers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638166" y="2500257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Scenario 2: Browser Direct URL</a:t>
            </a:r>
            <a:endParaRPr lang="en-US" sz="1046" dirty="0"/>
          </a:p>
        </p:txBody>
      </p:sp>
      <p:sp>
        <p:nvSpPr>
          <p:cNvPr id="15" name="Shape 12"/>
          <p:cNvSpPr/>
          <p:nvPr/>
        </p:nvSpPr>
        <p:spPr>
          <a:xfrm>
            <a:off x="638166" y="2743144"/>
            <a:ext cx="4000500" cy="365727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8166" y="2743144"/>
            <a:ext cx="28575" cy="365727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7" name="Text 14"/>
          <p:cNvSpPr/>
          <p:nvPr/>
        </p:nvSpPr>
        <p:spPr>
          <a:xfrm>
            <a:off x="709603" y="2787793"/>
            <a:ext cx="199386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https://www.nseindia.com/api/historical/...</a:t>
            </a:r>
            <a:endParaRPr lang="en-US" sz="732" dirty="0"/>
          </a:p>
        </p:txBody>
      </p:sp>
      <p:sp>
        <p:nvSpPr>
          <p:cNvPr id="18" name="Text 15"/>
          <p:cNvSpPr/>
          <p:nvPr/>
        </p:nvSpPr>
        <p:spPr>
          <a:xfrm>
            <a:off x="709603" y="2927793"/>
            <a:ext cx="10637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# Result: Still 404 Error </a:t>
            </a:r>
            <a:endParaRPr lang="en-US" sz="732" dirty="0"/>
          </a:p>
        </p:txBody>
      </p:sp>
      <p:sp>
        <p:nvSpPr>
          <p:cNvPr id="19" name="Text 16"/>
          <p:cNvSpPr/>
          <p:nvPr/>
        </p:nvSpPr>
        <p:spPr>
          <a:xfrm>
            <a:off x="638166" y="315173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fails: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809616" y="3351758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Fresh browser session = no NSE cookies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809616" y="3566071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 prior interaction with nseindia.com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809616" y="3780383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Server treats it same as bot request</a:t>
            </a:r>
            <a:endParaRPr lang="en-US" sz="1046" dirty="0"/>
          </a:p>
        </p:txBody>
      </p:sp>
      <p:sp>
        <p:nvSpPr>
          <p:cNvPr id="23" name="Shape 20"/>
          <p:cNvSpPr/>
          <p:nvPr/>
        </p:nvSpPr>
        <p:spPr>
          <a:xfrm>
            <a:off x="523866" y="4066133"/>
            <a:ext cx="4114800" cy="714375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24" name="Text 21"/>
          <p:cNvSpPr/>
          <p:nvPr/>
        </p:nvSpPr>
        <p:spPr>
          <a:xfrm>
            <a:off x="581016" y="412328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measure: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581016" y="4325094"/>
            <a:ext cx="5622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Returns 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1143251" y="4325094"/>
            <a:ext cx="63838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404 error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1781640" y="4325094"/>
            <a:ext cx="26539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(not found) rather than 403 (forbidden) 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581016" y="4525119"/>
            <a:ext cx="20323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obscure the API's existence.</a:t>
            </a:r>
            <a:endParaRPr lang="en-US" sz="1046" dirty="0"/>
          </a:p>
        </p:txBody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31" y="1344392"/>
            <a:ext cx="35718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Scenario 3: Successful API Access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23866" y="767590"/>
            <a:ext cx="193668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When accessing the NSE API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460547" y="767590"/>
            <a:ext cx="20601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after visiting the website first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4520682" y="767590"/>
            <a:ext cx="38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23866" y="967615"/>
            <a:ext cx="403122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request succeeds because proper session establishment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523866" y="1167640"/>
            <a:ext cx="16782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fingerprinting occur: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638166" y="145160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 1: Visit nseindia.com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638166" y="1651629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loads the main site, establishing initial session cookies:</a:t>
            </a:r>
            <a:endParaRPr lang="en-US" sz="1046" dirty="0"/>
          </a:p>
        </p:txBody>
      </p:sp>
      <p:sp>
        <p:nvSpPr>
          <p:cNvPr id="11" name="Shape 8"/>
          <p:cNvSpPr/>
          <p:nvPr/>
        </p:nvSpPr>
        <p:spPr>
          <a:xfrm>
            <a:off x="638166" y="2094542"/>
            <a:ext cx="4000500" cy="225726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2" name="Shape 9"/>
          <p:cNvSpPr/>
          <p:nvPr/>
        </p:nvSpPr>
        <p:spPr>
          <a:xfrm>
            <a:off x="638166" y="2094542"/>
            <a:ext cx="28575" cy="225726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8166" y="2094542"/>
            <a:ext cx="4000500" cy="225726"/>
          </a:xfrm>
          <a:prstGeom prst="rect">
            <a:avLst/>
          </a:prstGeom>
          <a:noFill/>
          <a:ln/>
        </p:spPr>
        <p:txBody>
          <a:bodyPr wrap="square" lIns="85090" tIns="51054" rIns="85090" bIns="51054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Set-Cookie: nsit=xyz123; AKA_A2=abc456; bm_sz=def789 </a:t>
            </a:r>
            <a:endParaRPr lang="en-US" sz="732" dirty="0"/>
          </a:p>
        </p:txBody>
      </p:sp>
      <p:sp>
        <p:nvSpPr>
          <p:cNvPr id="14" name="Text 11"/>
          <p:cNvSpPr/>
          <p:nvPr/>
        </p:nvSpPr>
        <p:spPr>
          <a:xfrm>
            <a:off x="638166" y="240599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 2: JavaScript Execution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809616" y="2606018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Collect screen resolution, timezone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809616" y="2820330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Perform canvas &amp; WebGL fingerprinting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809616" y="3034643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 session as "legitimate" in backend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638166" y="332039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 3: API Call Success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809616" y="3520418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 session cookies from Step 1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809616" y="3734730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Proper Referer header (nseindia.com)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809616" y="3949043"/>
            <a:ext cx="38290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fingerprint validation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523866" y="4236579"/>
            <a:ext cx="8106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insight: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1334542" y="4236579"/>
            <a:ext cx="301552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API requires proof of legitimate browser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523866" y="4436604"/>
            <a:ext cx="38847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interaction with the main site before allowing data access.</a:t>
            </a:r>
            <a:endParaRPr lang="en-US" sz="1046" dirty="0"/>
          </a:p>
        </p:txBody>
      </p:sp>
      <p:pic>
        <p:nvPicPr>
          <p:cNvPr id="2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31" y="1271560"/>
            <a:ext cx="35718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Akamai CDN Layer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40525" y="765804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is Akamai-GRN?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540525" y="996190"/>
            <a:ext cx="8046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akamai-grn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1345202" y="996190"/>
            <a:ext cx="23810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= "Akamai Ghost Request Number"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711975" y="122300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Unique identifier for each request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711975" y="145160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Tracks request journey through Akamai network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711975" y="168020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Used for debugging, monitoring, and security</a:t>
            </a:r>
            <a:endParaRPr lang="en-US" sz="1046" dirty="0"/>
          </a:p>
        </p:txBody>
      </p:sp>
      <p:sp>
        <p:nvSpPr>
          <p:cNvPr id="10" name="Shape 7"/>
          <p:cNvSpPr/>
          <p:nvPr/>
        </p:nvSpPr>
        <p:spPr>
          <a:xfrm>
            <a:off x="540525" y="1937379"/>
            <a:ext cx="3979069" cy="682926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1" name="Shape 8"/>
          <p:cNvSpPr/>
          <p:nvPr/>
        </p:nvSpPr>
        <p:spPr>
          <a:xfrm>
            <a:off x="540525" y="1937379"/>
            <a:ext cx="28575" cy="682926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2" name="Text 9"/>
          <p:cNvSpPr/>
          <p:nvPr/>
        </p:nvSpPr>
        <p:spPr>
          <a:xfrm>
            <a:off x="626250" y="1996315"/>
            <a:ext cx="214569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Example: 0.4f123abc-1692456789.123-456789</a:t>
            </a:r>
            <a:endParaRPr lang="en-US" sz="732" dirty="0"/>
          </a:p>
        </p:txBody>
      </p:sp>
      <p:sp>
        <p:nvSpPr>
          <p:cNvPr id="13" name="Text 10"/>
          <p:cNvSpPr/>
          <p:nvPr/>
        </p:nvSpPr>
        <p:spPr>
          <a:xfrm>
            <a:off x="626250" y="2138102"/>
            <a:ext cx="125378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0.4f123abc: Edge server ID</a:t>
            </a:r>
            <a:endParaRPr lang="en-US" sz="732" dirty="0"/>
          </a:p>
        </p:txBody>
      </p:sp>
      <p:sp>
        <p:nvSpPr>
          <p:cNvPr id="14" name="Text 11"/>
          <p:cNvSpPr/>
          <p:nvPr/>
        </p:nvSpPr>
        <p:spPr>
          <a:xfrm>
            <a:off x="626250" y="2280977"/>
            <a:ext cx="13714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1692456789: Unix timestamp</a:t>
            </a:r>
            <a:endParaRPr lang="en-US" sz="732" dirty="0"/>
          </a:p>
        </p:txBody>
      </p:sp>
      <p:sp>
        <p:nvSpPr>
          <p:cNvPr id="15" name="Text 12"/>
          <p:cNvSpPr/>
          <p:nvPr/>
        </p:nvSpPr>
        <p:spPr>
          <a:xfrm>
            <a:off x="626250" y="2423852"/>
            <a:ext cx="21465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123-456789: Request sequence &amp; tracking IDs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540525" y="2734605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Additional Akamai Headers</a:t>
            </a:r>
            <a:endParaRPr lang="en-US" sz="1046" dirty="0"/>
          </a:p>
        </p:txBody>
      </p:sp>
      <p:sp>
        <p:nvSpPr>
          <p:cNvPr id="17" name="Shape 14"/>
          <p:cNvSpPr/>
          <p:nvPr/>
        </p:nvSpPr>
        <p:spPr>
          <a:xfrm>
            <a:off x="540525" y="2991780"/>
            <a:ext cx="3979069" cy="674303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8" name="Shape 15"/>
          <p:cNvSpPr/>
          <p:nvPr/>
        </p:nvSpPr>
        <p:spPr>
          <a:xfrm>
            <a:off x="540525" y="2991780"/>
            <a:ext cx="28575" cy="674303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9" name="Text 16"/>
          <p:cNvSpPr/>
          <p:nvPr/>
        </p:nvSpPr>
        <p:spPr>
          <a:xfrm>
            <a:off x="626250" y="3050716"/>
            <a:ext cx="193174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akamai-cache-status: Hit/Miss/RefreshHit</a:t>
            </a:r>
            <a:endParaRPr lang="en-US" sz="732" dirty="0"/>
          </a:p>
        </p:txBody>
      </p:sp>
      <p:sp>
        <p:nvSpPr>
          <p:cNvPr id="20" name="Text 17"/>
          <p:cNvSpPr/>
          <p:nvPr/>
        </p:nvSpPr>
        <p:spPr>
          <a:xfrm>
            <a:off x="626250" y="3190717"/>
            <a:ext cx="173612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akamai-request-bc: IN (country code)</a:t>
            </a:r>
            <a:endParaRPr lang="en-US" sz="732" dirty="0"/>
          </a:p>
        </p:txBody>
      </p:sp>
      <p:sp>
        <p:nvSpPr>
          <p:cNvPr id="21" name="Text 18"/>
          <p:cNvSpPr/>
          <p:nvPr/>
        </p:nvSpPr>
        <p:spPr>
          <a:xfrm>
            <a:off x="626250" y="3330718"/>
            <a:ext cx="14922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akamai-server-ip: 23.200.241.64</a:t>
            </a:r>
            <a:endParaRPr lang="en-US" sz="732" dirty="0"/>
          </a:p>
        </p:txBody>
      </p:sp>
      <p:sp>
        <p:nvSpPr>
          <p:cNvPr id="22" name="Text 19"/>
          <p:cNvSpPr/>
          <p:nvPr/>
        </p:nvSpPr>
        <p:spPr>
          <a:xfrm>
            <a:off x="626250" y="3470718"/>
            <a:ext cx="20836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akamai-transformed: 9 0 (optimization flags) </a:t>
            </a:r>
            <a:endParaRPr lang="en-US" sz="732" dirty="0"/>
          </a:p>
        </p:txBody>
      </p:sp>
      <p:sp>
        <p:nvSpPr>
          <p:cNvPr id="23" name="Text 20"/>
          <p:cNvSpPr/>
          <p:nvPr/>
        </p:nvSpPr>
        <p:spPr>
          <a:xfrm>
            <a:off x="404794" y="3782169"/>
            <a:ext cx="28310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NSE leverages Akamai's global network of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3235868" y="3782169"/>
            <a:ext cx="9939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300,000+ edge 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404794" y="3982194"/>
            <a:ext cx="5094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servers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914288" y="3982194"/>
            <a:ext cx="28189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provide security, performance, and bot </a:t>
            </a:r>
            <a:endParaRPr lang="en-US" sz="1046" dirty="0"/>
          </a:p>
        </p:txBody>
      </p:sp>
      <p:sp>
        <p:nvSpPr>
          <p:cNvPr id="27" name="Text 24"/>
          <p:cNvSpPr/>
          <p:nvPr/>
        </p:nvSpPr>
        <p:spPr>
          <a:xfrm>
            <a:off x="404794" y="4182219"/>
            <a:ext cx="39883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management capabilities before requests reach their origin </a:t>
            </a:r>
            <a:endParaRPr lang="en-US" sz="1046" dirty="0"/>
          </a:p>
        </p:txBody>
      </p:sp>
      <p:sp>
        <p:nvSpPr>
          <p:cNvPr id="28" name="Text 25"/>
          <p:cNvSpPr/>
          <p:nvPr/>
        </p:nvSpPr>
        <p:spPr>
          <a:xfrm>
            <a:off x="404794" y="4382244"/>
            <a:ext cx="5269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servers.</a:t>
            </a:r>
            <a:endParaRPr lang="en-US" sz="1046" dirty="0"/>
          </a:p>
        </p:txBody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088" y="1065786"/>
            <a:ext cx="3929063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378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Multi-Layer Protection Mechanisms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4794" y="765804"/>
            <a:ext cx="41148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NSE and other financial platforms implement multiple layers of protection to distinguish legitimate users from bots: 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540525" y="1280154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Layer 1: Akamai Edge Protection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711975" y="1480179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TLS and HTTP/2 fingerprinting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711975" y="1708779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Behavioral detection (mouse movements, scrolling)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711975" y="1937379"/>
            <a:ext cx="380761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models trained on human vs. bot patterns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540525" y="2451729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Layer 2: Session-Based Validation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711975" y="265175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Multiple required cookies (nsit, AKA_A2, bm_sz)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711975" y="288035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Session lifecycle tracking and validation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711975" y="310895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Redis-based session storage with expiration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540525" y="3423279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Layer 3: Browser Fingerprinting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711975" y="362330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fingerprinting (screen, CPU, GPU)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711975" y="385190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Canvas and WebGL rendering signatures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711975" y="408050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Font enumeration and audio processing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540525" y="4394829"/>
            <a:ext cx="397906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Layer 4: Header Validation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711975" y="459485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Referer validation (must be from NSE domain)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711975" y="482345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User-Agent analysis for legitimate browser patterns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711975" y="5052054"/>
            <a:ext cx="38076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Accept headers and header sequence validation</a:t>
            </a:r>
            <a:endParaRPr lang="en-US" sz="1046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088" y="1401598"/>
            <a:ext cx="3929063" cy="3214688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4810088" y="4673436"/>
            <a:ext cx="39290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Security Protection Layers</a:t>
            </a:r>
            <a:endParaRPr lang="en-US" sz="732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949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Ethical &amp; Legal Considerations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638166" y="76580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Terms of Service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638166" y="965829"/>
            <a:ext cx="40005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websites explicitly prohibit automated data collection in their Terms of Service, creating potential legal liability for scrapers.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638166" y="1651629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Server Load &amp; Resource Usage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638166" y="1851654"/>
            <a:ext cx="40005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Aggressive scraping can impact website performance, increasing costs for site owners and degrading experience for legitimate users.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638166" y="253745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Privacy Regulations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638166" y="2737479"/>
            <a:ext cx="40005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Collecting and storing personal data may violate GDPR, CCPA, and other privacy laws, even if the data was publicly accessible.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638166" y="3423279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Intellectual Property Rights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638166" y="3623304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may be protected by copyright, database rights, or other IP protections that restrict collection and reuse.</a:t>
            </a:r>
            <a:endParaRPr lang="en-US" sz="1046" dirty="0"/>
          </a:p>
        </p:txBody>
      </p:sp>
      <p:sp>
        <p:nvSpPr>
          <p:cNvPr id="12" name="Shape 9"/>
          <p:cNvSpPr/>
          <p:nvPr/>
        </p:nvSpPr>
        <p:spPr>
          <a:xfrm>
            <a:off x="523866" y="4137654"/>
            <a:ext cx="4114800" cy="971550"/>
          </a:xfrm>
          <a:prstGeom prst="rect">
            <a:avLst/>
          </a:prstGeom>
          <a:solidFill>
            <a:srgbClr val="F9FAFB"/>
          </a:solidFill>
          <a:ln/>
        </p:spPr>
      </p:sp>
      <p:sp>
        <p:nvSpPr>
          <p:cNvPr id="13" name="Text 10"/>
          <p:cNvSpPr/>
          <p:nvPr/>
        </p:nvSpPr>
        <p:spPr>
          <a:xfrm>
            <a:off x="609591" y="4223379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Practice: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609591" y="4423404"/>
            <a:ext cx="394335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Always seek API access or explicit permission before scraping commercial websites, especially those with sensitive data or sophisticated protection mechanisms.</a:t>
            </a:r>
            <a:endParaRPr lang="en-US" sz="1046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31" y="1508754"/>
            <a:ext cx="35718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Takeaways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659597" y="765804"/>
            <a:ext cx="39790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Website Data Collection Spectrum</a:t>
            </a:r>
            <a:endParaRPr lang="en-US" sz="1238" dirty="0"/>
          </a:p>
        </p:txBody>
      </p:sp>
      <p:sp>
        <p:nvSpPr>
          <p:cNvPr id="5" name="Text 2"/>
          <p:cNvSpPr/>
          <p:nvPr/>
        </p:nvSpPr>
        <p:spPr>
          <a:xfrm>
            <a:off x="659597" y="985810"/>
            <a:ext cx="397906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 websites collect varying levels of data, from basic analytics on regular sites to comprehensive fingerprinting on financial and ad-driven platforms.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659597" y="1700185"/>
            <a:ext cx="39790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Fingerprinting Power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659597" y="1920190"/>
            <a:ext cx="397906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combination of seemingly innocent data points creates a statistically unique identifier (~50 bits of entropy) that can track users across sessions without cookies.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659597" y="2634565"/>
            <a:ext cx="39790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Multi-Layer API Protection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659597" y="2854570"/>
            <a:ext cx="397906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Modern security systems like NSE's use multiple validation layers: edge protection, session validation, fingerprinting, and header analysis to distinguish humans from bots.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659597" y="3568945"/>
            <a:ext cx="3979069" cy="22000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Practical Implications</a:t>
            </a:r>
            <a:endParaRPr lang="en-US" sz="1238" dirty="0"/>
          </a:p>
        </p:txBody>
      </p:sp>
      <p:sp>
        <p:nvSpPr>
          <p:cNvPr id="11" name="Text 8"/>
          <p:cNvSpPr/>
          <p:nvPr/>
        </p:nvSpPr>
        <p:spPr>
          <a:xfrm>
            <a:off x="659597" y="3788950"/>
            <a:ext cx="3979069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users: Privacy tools can help limit tracking but may break functionality on security-focused sites. For developers: Understanding these mechanisms is crucial for ethical web scraping and API integration.</a:t>
            </a:r>
            <a:endParaRPr lang="en-US" sz="1046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31" y="1127234"/>
            <a:ext cx="3571875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Basic Data Collection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22954"/>
            <a:ext cx="40576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Most regular websites (blogs, news, e-commerce) collect: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457200" y="1160497"/>
            <a:ext cx="73611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IP Address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628650" y="1394454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Automatically available to any web server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628650" y="1608767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Reveals approximate location (city level)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628650" y="1823079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Shows Internet Service Provider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457200" y="2160622"/>
            <a:ext cx="185796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Browser Information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628650" y="2394579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Browser type and version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628650" y="2608892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Operating system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628650" y="2823204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Language preferences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57200" y="3160747"/>
            <a:ext cx="12491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Screen Resolution</a:t>
            </a:r>
            <a:endParaRPr lang="en-US" sz="1046" dirty="0"/>
          </a:p>
        </p:txBody>
      </p:sp>
      <p:sp>
        <p:nvSpPr>
          <p:cNvPr id="14" name="Shape 11"/>
          <p:cNvSpPr/>
          <p:nvPr/>
        </p:nvSpPr>
        <p:spPr>
          <a:xfrm>
            <a:off x="457200" y="3437567"/>
            <a:ext cx="3886200" cy="485775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5" name="Shape 12"/>
          <p:cNvSpPr/>
          <p:nvPr/>
        </p:nvSpPr>
        <p:spPr>
          <a:xfrm>
            <a:off x="457200" y="3437567"/>
            <a:ext cx="28575" cy="485775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6" name="Text 13"/>
          <p:cNvSpPr/>
          <p:nvPr/>
        </p:nvSpPr>
        <p:spPr>
          <a:xfrm>
            <a:off x="564356" y="3516148"/>
            <a:ext cx="31447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// Requires JavaScript to collect const width = screen.width;</a:t>
            </a:r>
            <a:endParaRPr lang="en-US" sz="837" dirty="0"/>
          </a:p>
        </p:txBody>
      </p:sp>
      <p:sp>
        <p:nvSpPr>
          <p:cNvPr id="17" name="Text 14"/>
          <p:cNvSpPr/>
          <p:nvPr/>
        </p:nvSpPr>
        <p:spPr>
          <a:xfrm>
            <a:off x="564356" y="3687598"/>
            <a:ext cx="1554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height = screen.height; </a:t>
            </a:r>
            <a:endParaRPr lang="en-US" sz="837" dirty="0"/>
          </a:p>
        </p:txBody>
      </p:sp>
      <p:sp>
        <p:nvSpPr>
          <p:cNvPr id="18" name="Text 15"/>
          <p:cNvSpPr/>
          <p:nvPr/>
        </p:nvSpPr>
        <p:spPr>
          <a:xfrm>
            <a:off x="457200" y="4046572"/>
            <a:ext cx="103001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Basic Analytics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628650" y="4280529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Page views and time spent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628650" y="4494842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Referrer (where you came from)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628650" y="4709154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Navigation patterns</a:t>
            </a:r>
            <a:endParaRPr lang="en-US" sz="1046" dirty="0"/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88" y="822954"/>
            <a:ext cx="3929063" cy="2857500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4929188" y="3737604"/>
            <a:ext cx="3929063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 Request-Response Model</a:t>
            </a:r>
            <a:endParaRPr lang="en-US" sz="73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Data Collection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22954"/>
            <a:ext cx="40576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High-security websites and ad networks collect significantly more data than regular sites: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457200" y="1374809"/>
            <a:ext cx="217384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Comprehensive Fingerprinting: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628650" y="1608767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Canvas &amp; WebGL fingerprinting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628650" y="1823079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Font detection and enumeration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628650" y="2037392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Hardware characteristics identification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628650" y="2251704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Audio system fingerprinting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457200" y="2589247"/>
            <a:ext cx="141820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Behavioral Tracking: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628650" y="2823204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Mouse movement patterns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628650" y="3037517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Scroll behavior and click timing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628650" y="3251829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Typing rhythm and cadence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628650" y="3466142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Session interaction patterns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457200" y="3803684"/>
            <a:ext cx="135519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Cross-Site Profiling: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628650" y="4037642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Tracking across multiple domains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628650" y="4251954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Purchase history correlation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628650" y="4466267"/>
            <a:ext cx="371475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Interest and behavior categorization</a:t>
            </a:r>
            <a:endParaRPr lang="en-US" sz="1046" dirty="0"/>
          </a:p>
        </p:txBody>
      </p:sp>
      <p:sp>
        <p:nvSpPr>
          <p:cNvPr id="19" name="Shape 16"/>
          <p:cNvSpPr/>
          <p:nvPr/>
        </p:nvSpPr>
        <p:spPr>
          <a:xfrm>
            <a:off x="4800600" y="3418998"/>
            <a:ext cx="4057650" cy="1243013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4830901" y="3437567"/>
            <a:ext cx="28575" cy="1243013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21" name="Text 18"/>
          <p:cNvSpPr/>
          <p:nvPr/>
        </p:nvSpPr>
        <p:spPr>
          <a:xfrm>
            <a:off x="5088076" y="3873019"/>
            <a:ext cx="155733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collect this data?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5088076" y="4078402"/>
            <a:ext cx="38290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Financial sites: Fraud prevention, regulatory compliance, security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400050" y="5523542"/>
            <a:ext cx="38290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Ad networks: Targeted advertising, user profiling, revenue optimization</a:t>
            </a:r>
            <a:endParaRPr lang="en-US" sz="1046" dirty="0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835" y="251454"/>
            <a:ext cx="3571875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949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What is Browser Fingerprinting?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831884"/>
            <a:ext cx="15970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fingerprinting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1882825" y="831884"/>
            <a:ext cx="231429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like taking a "digital fingerprint"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285750" y="1046197"/>
            <a:ext cx="40523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 your browser and device. Just like human fingerprints, the 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285750" y="1260509"/>
            <a:ext cx="4000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combination of many small characteristics creates a pattern 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285750" y="1474822"/>
            <a:ext cx="21542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that's statistically unique to you. 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285750" y="1794504"/>
            <a:ext cx="405765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Think of it like this: If I asked 1000 people their height, many would have the same answer. But if I asked for height + weight + eye color + shoe size + favorite food + birthdate, the combination becomes unique. </a:t>
            </a:r>
            <a:endParaRPr lang="en-US" sz="1046" dirty="0"/>
          </a:p>
        </p:txBody>
      </p:sp>
      <p:sp>
        <p:nvSpPr>
          <p:cNvPr id="10" name="Shape 7"/>
          <p:cNvSpPr/>
          <p:nvPr/>
        </p:nvSpPr>
        <p:spPr>
          <a:xfrm>
            <a:off x="285750" y="2794629"/>
            <a:ext cx="4057650" cy="1557338"/>
          </a:xfrm>
          <a:prstGeom prst="rect">
            <a:avLst/>
          </a:prstGeom>
          <a:solidFill>
            <a:srgbClr val="1A73E8">
              <a:alpha val="1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285750" y="2794629"/>
            <a:ext cx="28575" cy="155733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2" name="Text 9"/>
          <p:cNvSpPr/>
          <p:nvPr/>
        </p:nvSpPr>
        <p:spPr>
          <a:xfrm>
            <a:off x="392906" y="2901786"/>
            <a:ext cx="38433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 makes fingerprinting powerful: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564356" y="3173248"/>
            <a:ext cx="36718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 without cookies or storage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564356" y="3387561"/>
            <a:ext cx="36718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Difficult to detect by users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64356" y="3601873"/>
            <a:ext cx="36718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Persists across browsing sessions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564356" y="3816186"/>
            <a:ext cx="36718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track across different websites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564356" y="4030498"/>
            <a:ext cx="367188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 to change or spoof effectively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285750" y="4475197"/>
            <a:ext cx="12504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Used primarily for 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1536213" y="4475197"/>
            <a:ext cx="138619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security verification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2922408" y="4475197"/>
            <a:ext cx="112173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(banks, financial 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285750" y="4689509"/>
            <a:ext cx="42421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sites), 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709966" y="4689509"/>
            <a:ext cx="11758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fraud prevention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1885838" y="4689509"/>
            <a:ext cx="13264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(e-commerce), and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3212316" y="4689509"/>
            <a:ext cx="9242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tracking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285750" y="4903822"/>
            <a:ext cx="87413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(advertising). </a:t>
            </a:r>
            <a:endParaRPr lang="en-US" sz="1046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822954"/>
            <a:ext cx="4286250" cy="35718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Categories of Fingerprinting Data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23866" y="765804"/>
            <a:ext cx="41148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fingerprinting collects data across these key categories: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638166" y="128015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Information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638166" y="1480179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type/version, OS, language, plugins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638166" y="179450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Screen &amp; Display Properties</a:t>
            </a:r>
            <a:endParaRPr lang="en-US" sz="1046" dirty="0"/>
          </a:p>
        </p:txBody>
      </p:sp>
      <p:sp>
        <p:nvSpPr>
          <p:cNvPr id="8" name="Text 5"/>
          <p:cNvSpPr/>
          <p:nvPr/>
        </p:nvSpPr>
        <p:spPr>
          <a:xfrm>
            <a:off x="638166" y="1994529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Resolution, color depth, pixel density ratio</a:t>
            </a:r>
            <a:endParaRPr lang="en-US" sz="1046" dirty="0"/>
          </a:p>
        </p:txBody>
      </p:sp>
      <p:sp>
        <p:nvSpPr>
          <p:cNvPr id="9" name="Text 6"/>
          <p:cNvSpPr/>
          <p:nvPr/>
        </p:nvSpPr>
        <p:spPr>
          <a:xfrm>
            <a:off x="638166" y="230885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Characteristics</a:t>
            </a:r>
            <a:endParaRPr lang="en-US" sz="1046" dirty="0"/>
          </a:p>
        </p:txBody>
      </p:sp>
      <p:sp>
        <p:nvSpPr>
          <p:cNvPr id="10" name="Text 7"/>
          <p:cNvSpPr/>
          <p:nvPr/>
        </p:nvSpPr>
        <p:spPr>
          <a:xfrm>
            <a:off x="638166" y="2508879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CPU cores, graphics card, audio capabilities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638166" y="282320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Rendering Techniques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638166" y="3023229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Canvas &amp; WebGL fingerprinting, font rendering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638166" y="333755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Behavioral Patterns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638166" y="3537579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Mouse movements, typing rhythm, interaction patterns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523866" y="3853690"/>
            <a:ext cx="15912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Combined uniqueness: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115080" y="3853690"/>
            <a:ext cx="21498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individual data points are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523866" y="4053715"/>
            <a:ext cx="37007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common, the combination creates a statistically unique </a:t>
            </a:r>
            <a:endParaRPr lang="en-US" sz="1046" dirty="0"/>
          </a:p>
        </p:txBody>
      </p:sp>
      <p:sp>
        <p:nvSpPr>
          <p:cNvPr id="18" name="Text 15"/>
          <p:cNvSpPr/>
          <p:nvPr/>
        </p:nvSpPr>
        <p:spPr>
          <a:xfrm>
            <a:off x="523866" y="4253740"/>
            <a:ext cx="6230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identifier.</a:t>
            </a:r>
            <a:endParaRPr lang="en-US" sz="1046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31" y="1001548"/>
            <a:ext cx="3571875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Basic Browser Information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85750" y="765804"/>
            <a:ext cx="41148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information forms the foundation of fingerprinting, providing key details about the user's software environment: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400050" y="1280154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Browser Type &amp; Version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400050" y="1480179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Identifies Chrome, Firefox, Safari, Edge, etc. and exact version number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400050" y="1923092"/>
            <a:ext cx="4000500" cy="254301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8" name="Shape 5"/>
          <p:cNvSpPr/>
          <p:nvPr/>
        </p:nvSpPr>
        <p:spPr>
          <a:xfrm>
            <a:off x="400050" y="1923092"/>
            <a:ext cx="28575" cy="254301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9" name="Text 6"/>
          <p:cNvSpPr/>
          <p:nvPr/>
        </p:nvSpPr>
        <p:spPr>
          <a:xfrm>
            <a:off x="400050" y="1923092"/>
            <a:ext cx="4000500" cy="254301"/>
          </a:xfrm>
          <a:prstGeom prst="rect">
            <a:avLst/>
          </a:prstGeom>
          <a:noFill/>
          <a:ln/>
        </p:spPr>
        <p:txBody>
          <a:bodyPr wrap="square" lIns="102108" tIns="68072" rIns="102108" bIns="68072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navigator.userAgent </a:t>
            </a:r>
            <a:endParaRPr lang="en-US" sz="732" dirty="0"/>
          </a:p>
        </p:txBody>
      </p:sp>
      <p:sp>
        <p:nvSpPr>
          <p:cNvPr id="10" name="Text 7"/>
          <p:cNvSpPr/>
          <p:nvPr/>
        </p:nvSpPr>
        <p:spPr>
          <a:xfrm>
            <a:off x="400050" y="229169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Operating System</a:t>
            </a:r>
            <a:endParaRPr lang="en-US" sz="1046" dirty="0"/>
          </a:p>
        </p:txBody>
      </p:sp>
      <p:sp>
        <p:nvSpPr>
          <p:cNvPr id="11" name="Text 8"/>
          <p:cNvSpPr/>
          <p:nvPr/>
        </p:nvSpPr>
        <p:spPr>
          <a:xfrm>
            <a:off x="400050" y="2491718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Detects Windows, macOS, Linux, Android, iOS and version details</a:t>
            </a:r>
            <a:endParaRPr lang="en-US" sz="1046" dirty="0"/>
          </a:p>
        </p:txBody>
      </p:sp>
      <p:sp>
        <p:nvSpPr>
          <p:cNvPr id="12" name="Text 9"/>
          <p:cNvSpPr/>
          <p:nvPr/>
        </p:nvSpPr>
        <p:spPr>
          <a:xfrm>
            <a:off x="400050" y="3006068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1A73E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Language &amp; Plugins</a:t>
            </a:r>
            <a:endParaRPr lang="en-US" sz="1046" dirty="0"/>
          </a:p>
        </p:txBody>
      </p:sp>
      <p:sp>
        <p:nvSpPr>
          <p:cNvPr id="13" name="Text 10"/>
          <p:cNvSpPr/>
          <p:nvPr/>
        </p:nvSpPr>
        <p:spPr>
          <a:xfrm>
            <a:off x="400050" y="3206093"/>
            <a:ext cx="40005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User's language preferences and installed browser plugins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285750" y="3522204"/>
            <a:ext cx="10727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1358457" y="3522204"/>
            <a:ext cx="22634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Different browsers have different 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285750" y="3722229"/>
            <a:ext cx="36551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"signatures" and bot tools often have unusual browser 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285750" y="3922254"/>
            <a:ext cx="242658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configurations that can be detected.</a:t>
            </a:r>
            <a:endParaRPr lang="en-US" sz="1046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14385"/>
            <a:ext cx="428625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05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Screen &amp; Hardware Properties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04794" y="765804"/>
            <a:ext cx="4114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Screen Properties: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576244" y="994404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Resolution (e.g., 1920×1080)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576244" y="1223004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Color depth &amp; pixel density ratio</a:t>
            </a:r>
            <a:endParaRPr lang="en-US" sz="1046" dirty="0"/>
          </a:p>
        </p:txBody>
      </p:sp>
      <p:sp>
        <p:nvSpPr>
          <p:cNvPr id="7" name="Text 4"/>
          <p:cNvSpPr/>
          <p:nvPr/>
        </p:nvSpPr>
        <p:spPr>
          <a:xfrm>
            <a:off x="576244" y="1451604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Available screen space &amp; multi-monitor setup</a:t>
            </a:r>
            <a:endParaRPr lang="en-US" sz="1046" dirty="0"/>
          </a:p>
        </p:txBody>
      </p:sp>
      <p:sp>
        <p:nvSpPr>
          <p:cNvPr id="8" name="Shape 5"/>
          <p:cNvSpPr/>
          <p:nvPr/>
        </p:nvSpPr>
        <p:spPr>
          <a:xfrm>
            <a:off x="404794" y="1708779"/>
            <a:ext cx="4114800" cy="594327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9" name="Shape 6"/>
          <p:cNvSpPr/>
          <p:nvPr/>
        </p:nvSpPr>
        <p:spPr>
          <a:xfrm>
            <a:off x="404794" y="1708779"/>
            <a:ext cx="28575" cy="594327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10" name="Text 7"/>
          <p:cNvSpPr/>
          <p:nvPr/>
        </p:nvSpPr>
        <p:spPr>
          <a:xfrm>
            <a:off x="490519" y="1767715"/>
            <a:ext cx="18696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width = screen.width; // 1920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490519" y="1927724"/>
            <a:ext cx="19601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height = screen.height; // 1080</a:t>
            </a:r>
            <a:endParaRPr lang="en-US" sz="837" dirty="0"/>
          </a:p>
        </p:txBody>
      </p:sp>
      <p:sp>
        <p:nvSpPr>
          <p:cNvPr id="12" name="Text 9"/>
          <p:cNvSpPr/>
          <p:nvPr/>
        </p:nvSpPr>
        <p:spPr>
          <a:xfrm>
            <a:off x="490519" y="2087733"/>
            <a:ext cx="26170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pixelRatio = window.devicePixelRatio; // 1.5 </a:t>
            </a:r>
            <a:endParaRPr lang="en-US" sz="837" dirty="0"/>
          </a:p>
        </p:txBody>
      </p:sp>
      <p:sp>
        <p:nvSpPr>
          <p:cNvPr id="13" name="Text 10"/>
          <p:cNvSpPr/>
          <p:nvPr/>
        </p:nvSpPr>
        <p:spPr>
          <a:xfrm>
            <a:off x="404794" y="2474556"/>
            <a:ext cx="41148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Hardware Characteristics:</a:t>
            </a:r>
            <a:endParaRPr lang="en-US" sz="1046" dirty="0"/>
          </a:p>
        </p:txBody>
      </p:sp>
      <p:sp>
        <p:nvSpPr>
          <p:cNvPr id="14" name="Text 11"/>
          <p:cNvSpPr/>
          <p:nvPr/>
        </p:nvSpPr>
        <p:spPr>
          <a:xfrm>
            <a:off x="576244" y="2704942"/>
            <a:ext cx="94241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CPU cores via </a:t>
            </a:r>
            <a:endParaRPr lang="en-US" sz="1046" dirty="0"/>
          </a:p>
        </p:txBody>
      </p:sp>
      <p:sp>
        <p:nvSpPr>
          <p:cNvPr id="15" name="Text 12"/>
          <p:cNvSpPr/>
          <p:nvPr/>
        </p:nvSpPr>
        <p:spPr>
          <a:xfrm>
            <a:off x="1518661" y="2738875"/>
            <a:ext cx="2486444" cy="1625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ui-monospace" pitchFamily="34" charset="0"/>
                <a:ea typeface="ui-monospace" pitchFamily="34" charset="-122"/>
                <a:cs typeface="ui-monospace" pitchFamily="34" charset="-120"/>
              </a:rPr>
              <a:t>navigator.hardwareConcurrency</a:t>
            </a:r>
            <a:endParaRPr lang="en-US" sz="1046" dirty="0"/>
          </a:p>
        </p:txBody>
      </p:sp>
      <p:sp>
        <p:nvSpPr>
          <p:cNvPr id="16" name="Text 13"/>
          <p:cNvSpPr/>
          <p:nvPr/>
        </p:nvSpPr>
        <p:spPr>
          <a:xfrm>
            <a:off x="576244" y="2949615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Graphics card info via WebGL rendering</a:t>
            </a:r>
            <a:endParaRPr lang="en-US" sz="1046" dirty="0"/>
          </a:p>
        </p:txBody>
      </p:sp>
      <p:sp>
        <p:nvSpPr>
          <p:cNvPr id="17" name="Text 14"/>
          <p:cNvSpPr/>
          <p:nvPr/>
        </p:nvSpPr>
        <p:spPr>
          <a:xfrm>
            <a:off x="576244" y="3178215"/>
            <a:ext cx="39433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Battery status &amp; device sensors</a:t>
            </a:r>
            <a:endParaRPr lang="en-US" sz="1046" dirty="0"/>
          </a:p>
        </p:txBody>
      </p:sp>
      <p:sp>
        <p:nvSpPr>
          <p:cNvPr id="18" name="Shape 15"/>
          <p:cNvSpPr/>
          <p:nvPr/>
        </p:nvSpPr>
        <p:spPr>
          <a:xfrm>
            <a:off x="404794" y="3435390"/>
            <a:ext cx="4114800" cy="434318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19" name="Shape 16"/>
          <p:cNvSpPr/>
          <p:nvPr/>
        </p:nvSpPr>
        <p:spPr>
          <a:xfrm>
            <a:off x="404794" y="3435390"/>
            <a:ext cx="28575" cy="434318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20" name="Text 17"/>
          <p:cNvSpPr/>
          <p:nvPr/>
        </p:nvSpPr>
        <p:spPr>
          <a:xfrm>
            <a:off x="490519" y="3494326"/>
            <a:ext cx="29049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cpuCores = navigator.hardwareConcurrency; // 8</a:t>
            </a:r>
            <a:endParaRPr lang="en-US" sz="837" dirty="0"/>
          </a:p>
        </p:txBody>
      </p:sp>
      <p:sp>
        <p:nvSpPr>
          <p:cNvPr id="21" name="Text 18"/>
          <p:cNvSpPr/>
          <p:nvPr/>
        </p:nvSpPr>
        <p:spPr>
          <a:xfrm>
            <a:off x="490519" y="3654335"/>
            <a:ext cx="34309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gpu = getWebGLRenderer(); // "NVIDIA GeForce RTX 3080" </a:t>
            </a:r>
            <a:endParaRPr lang="en-US" sz="837" dirty="0"/>
          </a:p>
        </p:txBody>
      </p:sp>
      <p:sp>
        <p:nvSpPr>
          <p:cNvPr id="22" name="Text 19"/>
          <p:cNvSpPr/>
          <p:nvPr/>
        </p:nvSpPr>
        <p:spPr>
          <a:xfrm>
            <a:off x="404794" y="4156518"/>
            <a:ext cx="107270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 matters: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1477501" y="4156518"/>
            <a:ext cx="29066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Hardware configurations create thousands 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404794" y="4356543"/>
            <a:ext cx="350903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 possible combinations, making them excellent for 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404794" y="4556568"/>
            <a:ext cx="365333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fingerprinting. Bots often run on server hardware with </a:t>
            </a:r>
            <a:endParaRPr lang="en-US" sz="1046" dirty="0"/>
          </a:p>
        </p:txBody>
      </p:sp>
      <p:sp>
        <p:nvSpPr>
          <p:cNvPr id="26" name="Text 23"/>
          <p:cNvSpPr/>
          <p:nvPr/>
        </p:nvSpPr>
        <p:spPr>
          <a:xfrm>
            <a:off x="404794" y="4756593"/>
            <a:ext cx="136233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 signatures.</a:t>
            </a:r>
            <a:endParaRPr lang="en-US" sz="1046" dirty="0"/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088" y="1431568"/>
            <a:ext cx="3929063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1A73E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Canvas Fingerprinting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523866" y="767590"/>
            <a:ext cx="152161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Canvas fingerprinting</a:t>
            </a:r>
            <a:endParaRPr lang="en-US" sz="1046" dirty="0"/>
          </a:p>
        </p:txBody>
      </p:sp>
      <p:sp>
        <p:nvSpPr>
          <p:cNvPr id="5" name="Text 2"/>
          <p:cNvSpPr/>
          <p:nvPr/>
        </p:nvSpPr>
        <p:spPr>
          <a:xfrm>
            <a:off x="2045484" y="767590"/>
            <a:ext cx="243345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captures unique rendering patterns </a:t>
            </a:r>
            <a:endParaRPr lang="en-US" sz="1046" dirty="0"/>
          </a:p>
        </p:txBody>
      </p:sp>
      <p:sp>
        <p:nvSpPr>
          <p:cNvPr id="6" name="Text 3"/>
          <p:cNvSpPr/>
          <p:nvPr/>
        </p:nvSpPr>
        <p:spPr>
          <a:xfrm>
            <a:off x="523866" y="967615"/>
            <a:ext cx="397851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based on how your browser and hardware render graphics. </a:t>
            </a:r>
            <a:endParaRPr lang="en-US" sz="1046" dirty="0"/>
          </a:p>
        </p:txBody>
      </p:sp>
      <p:sp>
        <p:nvSpPr>
          <p:cNvPr id="7" name="Shape 4"/>
          <p:cNvSpPr/>
          <p:nvPr/>
        </p:nvSpPr>
        <p:spPr>
          <a:xfrm>
            <a:off x="523866" y="1251579"/>
            <a:ext cx="4114800" cy="1374307"/>
          </a:xfrm>
          <a:prstGeom prst="rect">
            <a:avLst/>
          </a:prstGeom>
          <a:solidFill>
            <a:srgbClr val="F5F7FA"/>
          </a:solidFill>
          <a:ln/>
        </p:spPr>
      </p:sp>
      <p:sp>
        <p:nvSpPr>
          <p:cNvPr id="8" name="Shape 5"/>
          <p:cNvSpPr/>
          <p:nvPr/>
        </p:nvSpPr>
        <p:spPr>
          <a:xfrm>
            <a:off x="523866" y="1251579"/>
            <a:ext cx="28575" cy="1374307"/>
          </a:xfrm>
          <a:prstGeom prst="rect">
            <a:avLst/>
          </a:prstGeom>
          <a:solidFill>
            <a:srgbClr val="1A73E8"/>
          </a:solidFill>
          <a:ln/>
        </p:spPr>
      </p:sp>
      <p:sp>
        <p:nvSpPr>
          <p:cNvPr id="9" name="Text 6"/>
          <p:cNvSpPr/>
          <p:nvPr/>
        </p:nvSpPr>
        <p:spPr>
          <a:xfrm>
            <a:off x="609591" y="1310515"/>
            <a:ext cx="25788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// Basic canvas fingerprinting technique const canvas = </a:t>
            </a:r>
            <a:endParaRPr lang="en-US" sz="732" dirty="0"/>
          </a:p>
        </p:txBody>
      </p:sp>
      <p:sp>
        <p:nvSpPr>
          <p:cNvPr id="10" name="Text 7"/>
          <p:cNvSpPr/>
          <p:nvPr/>
        </p:nvSpPr>
        <p:spPr>
          <a:xfrm>
            <a:off x="609591" y="1450516"/>
            <a:ext cx="16310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document.createElement('canvas');</a:t>
            </a:r>
            <a:endParaRPr lang="en-US" sz="732" dirty="0"/>
          </a:p>
        </p:txBody>
      </p:sp>
      <p:sp>
        <p:nvSpPr>
          <p:cNvPr id="11" name="Text 8"/>
          <p:cNvSpPr/>
          <p:nvPr/>
        </p:nvSpPr>
        <p:spPr>
          <a:xfrm>
            <a:off x="609591" y="1590517"/>
            <a:ext cx="16437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ctx = canvas.getContext('2d');</a:t>
            </a:r>
            <a:endParaRPr lang="en-US" sz="732" dirty="0"/>
          </a:p>
        </p:txBody>
      </p:sp>
      <p:sp>
        <p:nvSpPr>
          <p:cNvPr id="12" name="Text 9"/>
          <p:cNvSpPr/>
          <p:nvPr/>
        </p:nvSpPr>
        <p:spPr>
          <a:xfrm>
            <a:off x="609591" y="1730518"/>
            <a:ext cx="93092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ctx.fillStyle = "#f60";</a:t>
            </a:r>
            <a:endParaRPr lang="en-US" sz="732" dirty="0"/>
          </a:p>
        </p:txBody>
      </p:sp>
      <p:sp>
        <p:nvSpPr>
          <p:cNvPr id="13" name="Text 10"/>
          <p:cNvSpPr/>
          <p:nvPr/>
        </p:nvSpPr>
        <p:spPr>
          <a:xfrm>
            <a:off x="609591" y="1870518"/>
            <a:ext cx="11812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ctx.fillRect(125, 1, 62, 20);</a:t>
            </a:r>
            <a:endParaRPr lang="en-US" sz="732" dirty="0"/>
          </a:p>
        </p:txBody>
      </p:sp>
      <p:sp>
        <p:nvSpPr>
          <p:cNvPr id="14" name="Text 11"/>
          <p:cNvSpPr/>
          <p:nvPr/>
        </p:nvSpPr>
        <p:spPr>
          <a:xfrm>
            <a:off x="609591" y="2010519"/>
            <a:ext cx="9537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ctx.fillStyle = "#069";</a:t>
            </a:r>
            <a:endParaRPr lang="en-US" sz="732" dirty="0"/>
          </a:p>
        </p:txBody>
      </p:sp>
      <p:sp>
        <p:nvSpPr>
          <p:cNvPr id="15" name="Text 12"/>
          <p:cNvSpPr/>
          <p:nvPr/>
        </p:nvSpPr>
        <p:spPr>
          <a:xfrm>
            <a:off x="609591" y="2150520"/>
            <a:ext cx="102524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ctx.font = "11pt Arial";</a:t>
            </a:r>
            <a:endParaRPr lang="en-US" sz="732" dirty="0"/>
          </a:p>
        </p:txBody>
      </p:sp>
      <p:sp>
        <p:nvSpPr>
          <p:cNvPr id="16" name="Text 13"/>
          <p:cNvSpPr/>
          <p:nvPr/>
        </p:nvSpPr>
        <p:spPr>
          <a:xfrm>
            <a:off x="609591" y="2290521"/>
            <a:ext cx="14405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ctx.fillText("Fingerprint", 2, 15);</a:t>
            </a:r>
            <a:endParaRPr lang="en-US" sz="732" dirty="0"/>
          </a:p>
        </p:txBody>
      </p:sp>
      <p:sp>
        <p:nvSpPr>
          <p:cNvPr id="17" name="Text 14"/>
          <p:cNvSpPr/>
          <p:nvPr/>
        </p:nvSpPr>
        <p:spPr>
          <a:xfrm>
            <a:off x="609591" y="2430521"/>
            <a:ext cx="17271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const dataURL = canvas.toDataURL(); </a:t>
            </a:r>
            <a:endParaRPr lang="en-US" sz="732" dirty="0"/>
          </a:p>
        </p:txBody>
      </p:sp>
      <p:sp>
        <p:nvSpPr>
          <p:cNvPr id="18" name="Text 15"/>
          <p:cNvSpPr/>
          <p:nvPr/>
        </p:nvSpPr>
        <p:spPr>
          <a:xfrm>
            <a:off x="523866" y="2740186"/>
            <a:ext cx="2000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Why it's effective:</a:t>
            </a:r>
            <a:endParaRPr lang="en-US" sz="1046" dirty="0"/>
          </a:p>
        </p:txBody>
      </p:sp>
      <p:sp>
        <p:nvSpPr>
          <p:cNvPr id="19" name="Text 16"/>
          <p:cNvSpPr/>
          <p:nvPr/>
        </p:nvSpPr>
        <p:spPr>
          <a:xfrm>
            <a:off x="666741" y="2997361"/>
            <a:ext cx="18573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Graphics cards render differently</a:t>
            </a:r>
            <a:endParaRPr lang="en-US" sz="1046" dirty="0"/>
          </a:p>
        </p:txBody>
      </p:sp>
      <p:sp>
        <p:nvSpPr>
          <p:cNvPr id="20" name="Text 17"/>
          <p:cNvSpPr/>
          <p:nvPr/>
        </p:nvSpPr>
        <p:spPr>
          <a:xfrm>
            <a:off x="666741" y="3425986"/>
            <a:ext cx="18573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OS font rendering varies</a:t>
            </a:r>
            <a:endParaRPr lang="en-US" sz="1046" dirty="0"/>
          </a:p>
        </p:txBody>
      </p:sp>
      <p:sp>
        <p:nvSpPr>
          <p:cNvPr id="21" name="Text 18"/>
          <p:cNvSpPr/>
          <p:nvPr/>
        </p:nvSpPr>
        <p:spPr>
          <a:xfrm>
            <a:off x="666741" y="3654586"/>
            <a:ext cx="18573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Nearly impossible to fake</a:t>
            </a:r>
            <a:endParaRPr lang="en-US" sz="1046" dirty="0"/>
          </a:p>
        </p:txBody>
      </p:sp>
      <p:sp>
        <p:nvSpPr>
          <p:cNvPr id="22" name="Text 19"/>
          <p:cNvSpPr/>
          <p:nvPr/>
        </p:nvSpPr>
        <p:spPr>
          <a:xfrm>
            <a:off x="2638416" y="2740186"/>
            <a:ext cx="200025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uses:</a:t>
            </a:r>
            <a:endParaRPr lang="en-US" sz="1046" dirty="0"/>
          </a:p>
        </p:txBody>
      </p:sp>
      <p:sp>
        <p:nvSpPr>
          <p:cNvPr id="23" name="Text 20"/>
          <p:cNvSpPr/>
          <p:nvPr/>
        </p:nvSpPr>
        <p:spPr>
          <a:xfrm>
            <a:off x="2781291" y="2997361"/>
            <a:ext cx="18573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Bot detection</a:t>
            </a:r>
            <a:endParaRPr lang="en-US" sz="1046" dirty="0"/>
          </a:p>
        </p:txBody>
      </p:sp>
      <p:sp>
        <p:nvSpPr>
          <p:cNvPr id="24" name="Text 21"/>
          <p:cNvSpPr/>
          <p:nvPr/>
        </p:nvSpPr>
        <p:spPr>
          <a:xfrm>
            <a:off x="2781291" y="3225961"/>
            <a:ext cx="18573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Fraud prevention</a:t>
            </a:r>
            <a:endParaRPr lang="en-US" sz="1046" dirty="0"/>
          </a:p>
        </p:txBody>
      </p:sp>
      <p:sp>
        <p:nvSpPr>
          <p:cNvPr id="25" name="Text 22"/>
          <p:cNvSpPr/>
          <p:nvPr/>
        </p:nvSpPr>
        <p:spPr>
          <a:xfrm>
            <a:off x="2781291" y="3454561"/>
            <a:ext cx="185737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46" dirty="0">
                <a:solidFill>
                  <a:srgbClr val="20212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Cross-session tracking</a:t>
            </a:r>
            <a:endParaRPr lang="en-US" sz="1046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31" y="881444"/>
            <a:ext cx="3571875" cy="2857500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5048231" y="3767519"/>
            <a:ext cx="3571875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732" dirty="0">
                <a:solidFill>
                  <a:srgbClr val="4B556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Canvas fingerprinting captures unique rendering characteristics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3161</Words>
  <Application>Microsoft Office PowerPoint</Application>
  <PresentationFormat>On-screen Show (16:9)</PresentationFormat>
  <Paragraphs>577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monospace</vt:lpstr>
      <vt:lpstr>Noto Sans</vt:lpstr>
      <vt:lpstr>Roboto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 Ayyar</cp:lastModifiedBy>
  <cp:revision>5</cp:revision>
  <dcterms:created xsi:type="dcterms:W3CDTF">2025-08-19T07:14:34Z</dcterms:created>
  <dcterms:modified xsi:type="dcterms:W3CDTF">2025-08-22T12:20:10Z</dcterms:modified>
</cp:coreProperties>
</file>